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88"/>
  </p:notesMasterIdLst>
  <p:handoutMasterIdLst>
    <p:handoutMasterId r:id="rId89"/>
  </p:handoutMasterIdLst>
  <p:sldIdLst>
    <p:sldId id="330" r:id="rId2"/>
    <p:sldId id="453" r:id="rId3"/>
    <p:sldId id="405" r:id="rId4"/>
    <p:sldId id="258" r:id="rId5"/>
    <p:sldId id="402" r:id="rId6"/>
    <p:sldId id="260" r:id="rId7"/>
    <p:sldId id="264" r:id="rId8"/>
    <p:sldId id="419" r:id="rId9"/>
    <p:sldId id="266" r:id="rId10"/>
    <p:sldId id="267" r:id="rId11"/>
    <p:sldId id="420" r:id="rId12"/>
    <p:sldId id="335" r:id="rId13"/>
    <p:sldId id="269" r:id="rId14"/>
    <p:sldId id="278" r:id="rId15"/>
    <p:sldId id="421" r:id="rId16"/>
    <p:sldId id="331" r:id="rId17"/>
    <p:sldId id="332" r:id="rId18"/>
    <p:sldId id="333" r:id="rId19"/>
    <p:sldId id="334" r:id="rId20"/>
    <p:sldId id="286" r:id="rId21"/>
    <p:sldId id="289" r:id="rId22"/>
    <p:sldId id="427" r:id="rId23"/>
    <p:sldId id="290" r:id="rId24"/>
    <p:sldId id="428" r:id="rId25"/>
    <p:sldId id="429" r:id="rId26"/>
    <p:sldId id="430" r:id="rId27"/>
    <p:sldId id="435" r:id="rId28"/>
    <p:sldId id="437" r:id="rId29"/>
    <p:sldId id="456" r:id="rId30"/>
    <p:sldId id="454" r:id="rId31"/>
    <p:sldId id="455" r:id="rId32"/>
    <p:sldId id="438" r:id="rId33"/>
    <p:sldId id="301" r:id="rId34"/>
    <p:sldId id="363" r:id="rId35"/>
    <p:sldId id="408" r:id="rId36"/>
    <p:sldId id="440" r:id="rId37"/>
    <p:sldId id="441" r:id="rId38"/>
    <p:sldId id="458" r:id="rId39"/>
    <p:sldId id="337" r:id="rId40"/>
    <p:sldId id="442" r:id="rId41"/>
    <p:sldId id="445" r:id="rId42"/>
    <p:sldId id="444" r:id="rId43"/>
    <p:sldId id="446" r:id="rId44"/>
    <p:sldId id="502" r:id="rId45"/>
    <p:sldId id="482" r:id="rId46"/>
    <p:sldId id="459" r:id="rId47"/>
    <p:sldId id="504" r:id="rId48"/>
    <p:sldId id="505" r:id="rId49"/>
    <p:sldId id="506" r:id="rId50"/>
    <p:sldId id="486" r:id="rId51"/>
    <p:sldId id="507" r:id="rId52"/>
    <p:sldId id="487" r:id="rId53"/>
    <p:sldId id="488" r:id="rId54"/>
    <p:sldId id="489" r:id="rId55"/>
    <p:sldId id="508" r:id="rId56"/>
    <p:sldId id="490" r:id="rId57"/>
    <p:sldId id="509" r:id="rId58"/>
    <p:sldId id="491" r:id="rId59"/>
    <p:sldId id="510" r:id="rId60"/>
    <p:sldId id="492" r:id="rId61"/>
    <p:sldId id="511" r:id="rId62"/>
    <p:sldId id="493" r:id="rId63"/>
    <p:sldId id="494" r:id="rId64"/>
    <p:sldId id="495" r:id="rId65"/>
    <p:sldId id="496" r:id="rId66"/>
    <p:sldId id="497" r:id="rId67"/>
    <p:sldId id="498" r:id="rId68"/>
    <p:sldId id="499" r:id="rId69"/>
    <p:sldId id="500" r:id="rId70"/>
    <p:sldId id="327" r:id="rId71"/>
    <p:sldId id="308" r:id="rId72"/>
    <p:sldId id="310" r:id="rId73"/>
    <p:sldId id="304" r:id="rId74"/>
    <p:sldId id="305" r:id="rId75"/>
    <p:sldId id="312" r:id="rId76"/>
    <p:sldId id="314" r:id="rId77"/>
    <p:sldId id="472" r:id="rId78"/>
    <p:sldId id="425" r:id="rId79"/>
    <p:sldId id="426" r:id="rId80"/>
    <p:sldId id="452" r:id="rId81"/>
    <p:sldId id="471" r:id="rId82"/>
    <p:sldId id="423" r:id="rId83"/>
    <p:sldId id="473" r:id="rId84"/>
    <p:sldId id="474" r:id="rId85"/>
    <p:sldId id="431" r:id="rId86"/>
    <p:sldId id="316" r:id="rId8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0" autoAdjust="0"/>
    <p:restoredTop sz="94595" autoAdjust="0"/>
  </p:normalViewPr>
  <p:slideViewPr>
    <p:cSldViewPr>
      <p:cViewPr>
        <p:scale>
          <a:sx n="90" d="100"/>
          <a:sy n="90" d="100"/>
        </p:scale>
        <p:origin x="-1584" y="-78"/>
      </p:cViewPr>
      <p:guideLst>
        <p:guide orient="horz" pos="2160"/>
        <p:guide pos="2880"/>
      </p:guideLst>
    </p:cSldViewPr>
  </p:slideViewPr>
  <p:outlineViewPr>
    <p:cViewPr>
      <p:scale>
        <a:sx n="33" d="100"/>
        <a:sy n="33" d="100"/>
      </p:scale>
      <p:origin x="0" y="11376"/>
    </p:cViewPr>
  </p:outlineViewPr>
  <p:notesTextViewPr>
    <p:cViewPr>
      <p:scale>
        <a:sx n="100" d="100"/>
        <a:sy n="100" d="100"/>
      </p:scale>
      <p:origin x="0" y="0"/>
    </p:cViewPr>
  </p:notesTextViewPr>
  <p:sorterViewPr>
    <p:cViewPr>
      <p:scale>
        <a:sx n="66" d="100"/>
        <a:sy n="66" d="100"/>
      </p:scale>
      <p:origin x="0" y="5370"/>
    </p:cViewPr>
  </p:sorterViewPr>
  <p:notesViewPr>
    <p:cSldViewPr>
      <p:cViewPr>
        <p:scale>
          <a:sx n="100" d="100"/>
          <a:sy n="100" d="100"/>
        </p:scale>
        <p:origin x="-528" y="144"/>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65810" y="0"/>
            <a:ext cx="4028440" cy="350520"/>
          </a:xfrm>
          <a:prstGeom prst="rect">
            <a:avLst/>
          </a:prstGeom>
        </p:spPr>
        <p:txBody>
          <a:bodyPr vert="horz" lIns="93176" tIns="46588" rIns="93176" bIns="46588" rtlCol="0"/>
          <a:lstStyle>
            <a:lvl1pPr algn="r">
              <a:defRPr sz="1200"/>
            </a:lvl1pPr>
          </a:lstStyle>
          <a:p>
            <a:fld id="{66B7F2B6-23CB-4596-BEB9-E015D6A4E16B}" type="datetimeFigureOut">
              <a:rPr lang="en-US" smtClean="0"/>
              <a:pPr/>
              <a:t>9/30/2014</a:t>
            </a:fld>
            <a:endParaRPr lang="en-US" dirty="0"/>
          </a:p>
        </p:txBody>
      </p:sp>
      <p:sp>
        <p:nvSpPr>
          <p:cNvPr id="5" name="Slide Number Placeholder 4"/>
          <p:cNvSpPr>
            <a:spLocks noGrp="1"/>
          </p:cNvSpPr>
          <p:nvPr>
            <p:ph type="sldNum" sz="quarter" idx="3"/>
          </p:nvPr>
        </p:nvSpPr>
        <p:spPr>
          <a:xfrm>
            <a:off x="5265810" y="6658663"/>
            <a:ext cx="4028440" cy="350520"/>
          </a:xfrm>
          <a:prstGeom prst="rect">
            <a:avLst/>
          </a:prstGeom>
        </p:spPr>
        <p:txBody>
          <a:bodyPr vert="horz" lIns="93176" tIns="46588" rIns="93176" bIns="46588" rtlCol="0" anchor="b"/>
          <a:lstStyle>
            <a:lvl1pPr algn="r">
              <a:defRPr sz="1200"/>
            </a:lvl1pPr>
          </a:lstStyle>
          <a:p>
            <a:fld id="{81E9080E-63BB-4FF0-8CA1-64090C9A1783}" type="slidenum">
              <a:rPr lang="en-US" smtClean="0"/>
              <a:pPr/>
              <a:t>‹#›</a:t>
            </a:fld>
            <a:endParaRPr lang="en-US" dirty="0"/>
          </a:p>
        </p:txBody>
      </p:sp>
    </p:spTree>
    <p:extLst>
      <p:ext uri="{BB962C8B-B14F-4D97-AF65-F5344CB8AC3E}">
        <p14:creationId xmlns="" xmlns:p14="http://schemas.microsoft.com/office/powerpoint/2010/main" val="116018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6" tIns="46588" rIns="93176" bIns="46588" rtlCol="0"/>
          <a:lstStyle>
            <a:lvl1pPr algn="r">
              <a:defRPr sz="1200"/>
            </a:lvl1pPr>
          </a:lstStyle>
          <a:p>
            <a:fld id="{374DE64F-F4D5-4913-A4FF-E93C64C25815}" type="datetimeFigureOut">
              <a:rPr lang="en-US" smtClean="0"/>
              <a:pPr/>
              <a:t>9/30/2014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28440" cy="3505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3176" tIns="46588" rIns="93176" bIns="46588" rtlCol="0" anchor="b"/>
          <a:lstStyle>
            <a:lvl1pPr algn="r">
              <a:defRPr sz="1200"/>
            </a:lvl1pPr>
          </a:lstStyle>
          <a:p>
            <a:fld id="{1D974FD3-E23E-4629-8B2D-BFE493A13E34}" type="slidenum">
              <a:rPr lang="en-US" smtClean="0"/>
              <a:pPr/>
              <a:t>‹#›</a:t>
            </a:fld>
            <a:endParaRPr lang="en-US" dirty="0"/>
          </a:p>
        </p:txBody>
      </p:sp>
    </p:spTree>
    <p:extLst>
      <p:ext uri="{BB962C8B-B14F-4D97-AF65-F5344CB8AC3E}">
        <p14:creationId xmlns="" xmlns:p14="http://schemas.microsoft.com/office/powerpoint/2010/main" val="112048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974FD3-E23E-4629-8B2D-BFE493A13E34}"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E527A829-6243-469B-BE21-4D5BBDD1B686}"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27A829-6243-469B-BE21-4D5BBDD1B68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3"/>
            <a:ext cx="457200" cy="441325"/>
          </a:xfrm>
        </p:spPr>
        <p:txBody>
          <a:bodyPr/>
          <a:lstStyle/>
          <a:p>
            <a:fld id="{E527A829-6243-469B-BE21-4D5BBDD1B686}"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4"/>
            <a:ext cx="457200" cy="441325"/>
          </a:xfrm>
        </p:spPr>
        <p:txBody>
          <a:bodyPr/>
          <a:lstStyle/>
          <a:p>
            <a:fld id="{E527A829-6243-469B-BE21-4D5BBDD1B686}"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7" y="2743202"/>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E527A829-6243-469B-BE21-4D5BBDD1B686}"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641B09-B53D-4628-AD62-5DD66BD0273D}" type="datetimeFigureOut">
              <a:rPr lang="en-US" smtClean="0"/>
              <a:pPr/>
              <a:t>9/30/2014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27A829-6243-469B-BE21-4D5BBDD1B686}" type="slidenum">
              <a:rPr lang="en-US" smtClean="0"/>
              <a:pPr/>
              <a:t>‹#›</a:t>
            </a:fld>
            <a:endParaRPr lang="en-US" dirty="0"/>
          </a:p>
        </p:txBody>
      </p:sp>
      <p:sp>
        <p:nvSpPr>
          <p:cNvPr id="8" name="Straight Connector 7"/>
          <p:cNvSpPr>
            <a:spLocks noChangeShapeType="1"/>
          </p:cNvSpPr>
          <p:nvPr/>
        </p:nvSpPr>
        <p:spPr bwMode="auto">
          <a:xfrm flipV="1">
            <a:off x="4563082"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4"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5"/>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E527A829-6243-469B-BE21-4D5BBDD1B686}"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E527A829-6243-469B-BE21-4D5BBDD1B6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527A829-6243-469B-BE21-4D5BBDD1B6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E527A829-6243-469B-BE21-4D5BBDD1B686}"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B641B09-B53D-4628-AD62-5DD66BD0273D}" type="datetimeFigureOut">
              <a:rPr lang="en-US" smtClean="0"/>
              <a:pPr/>
              <a:t>9/30/2014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40"/>
            <a:ext cx="457200" cy="441325"/>
          </a:xfrm>
        </p:spPr>
        <p:txBody>
          <a:bodyPr/>
          <a:lstStyle/>
          <a:p>
            <a:fld id="{E527A829-6243-469B-BE21-4D5BBDD1B686}"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B641B09-B53D-4628-AD62-5DD66BD0273D}" type="datetimeFigureOut">
              <a:rPr lang="en-US" smtClean="0"/>
              <a:pPr/>
              <a:t>9/30/2014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641B09-B53D-4628-AD62-5DD66BD0273D}" type="datetimeFigureOut">
              <a:rPr lang="en-US" smtClean="0"/>
              <a:pPr/>
              <a:t>9/30/2014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527A829-6243-469B-BE21-4D5BBDD1B686}"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8534400" cy="3077766"/>
          </a:xfrm>
          <a:prstGeom prst="rect">
            <a:avLst/>
          </a:prstGeom>
          <a:noFill/>
        </p:spPr>
        <p:txBody>
          <a:bodyPr wrap="square" rtlCol="0">
            <a:spAutoFit/>
          </a:bodyPr>
          <a:lstStyle/>
          <a:p>
            <a:pPr algn="ctr"/>
            <a:r>
              <a:rPr lang="en-US" sz="5400" dirty="0" smtClean="0">
                <a:solidFill>
                  <a:srgbClr val="04617B"/>
                </a:solidFill>
                <a:latin typeface="Times New Roman" pitchFamily="18" charset="0"/>
                <a:cs typeface="Times New Roman" pitchFamily="18" charset="0"/>
              </a:rPr>
              <a:t>The </a:t>
            </a:r>
            <a:r>
              <a:rPr lang="en-US" sz="5400" dirty="0">
                <a:solidFill>
                  <a:srgbClr val="04617B"/>
                </a:solidFill>
                <a:latin typeface="Times New Roman" pitchFamily="18" charset="0"/>
                <a:cs typeface="Times New Roman" pitchFamily="18" charset="0"/>
              </a:rPr>
              <a:t>Link Between Animal Abuse and Family </a:t>
            </a:r>
            <a:r>
              <a:rPr lang="en-US" sz="5400" dirty="0" smtClean="0">
                <a:solidFill>
                  <a:srgbClr val="04617B"/>
                </a:solidFill>
                <a:latin typeface="Times New Roman" pitchFamily="18" charset="0"/>
                <a:cs typeface="Times New Roman" pitchFamily="18" charset="0"/>
              </a:rPr>
              <a:t>Violence</a:t>
            </a:r>
            <a:endParaRPr lang="en-US" sz="5400" dirty="0" smtClean="0">
              <a:solidFill>
                <a:srgbClr val="04617B"/>
              </a:solidFill>
              <a:latin typeface="Times New Roman" pitchFamily="18" charset="0"/>
              <a:cs typeface="Times New Roman" pitchFamily="18" charset="0"/>
            </a:endParaRPr>
          </a:p>
          <a:p>
            <a:pPr algn="ctr"/>
            <a:endParaRPr lang="en-US" sz="5400" dirty="0">
              <a:solidFill>
                <a:srgbClr val="04617B"/>
              </a:solidFill>
              <a:latin typeface="Times New Roman" pitchFamily="18" charset="0"/>
              <a:cs typeface="Times New Roman" pitchFamily="18" charset="0"/>
            </a:endParaRPr>
          </a:p>
          <a:p>
            <a:pPr algn="ctr"/>
            <a:r>
              <a:rPr lang="en-US" sz="3200" dirty="0" smtClean="0">
                <a:solidFill>
                  <a:srgbClr val="04617B"/>
                </a:solidFill>
                <a:latin typeface="Times New Roman" pitchFamily="18" charset="0"/>
                <a:cs typeface="Times New Roman" pitchFamily="18" charset="0"/>
              </a:rPr>
              <a:t>October </a:t>
            </a:r>
            <a:r>
              <a:rPr lang="en-US" sz="3200" dirty="0" smtClean="0">
                <a:solidFill>
                  <a:srgbClr val="04617B"/>
                </a:solidFill>
                <a:latin typeface="Times New Roman" pitchFamily="18" charset="0"/>
                <a:cs typeface="Times New Roman" pitchFamily="18" charset="0"/>
              </a:rPr>
              <a:t>2014 </a:t>
            </a:r>
            <a:endParaRPr lang="en-US" sz="3200" i="1" dirty="0">
              <a:solidFill>
                <a:srgbClr val="04617B"/>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667000"/>
            <a:ext cx="8763000" cy="4038600"/>
          </a:xfrm>
        </p:spPr>
        <p:txBody>
          <a:bodyPr>
            <a:noAutofit/>
          </a:bodyPr>
          <a:lstStyle/>
          <a:p>
            <a:pPr marL="342900" lvl="0" indent="-342900" algn="l">
              <a:buFont typeface="Wingdings" charset="2"/>
              <a:buChar char="v"/>
            </a:pPr>
            <a:r>
              <a:rPr lang="en-US" sz="2800" cap="none" dirty="0" smtClean="0">
                <a:latin typeface="Times New Roman" pitchFamily="18" charset="0"/>
                <a:cs typeface="Times New Roman" pitchFamily="18" charset="0"/>
              </a:rPr>
              <a:t>Children exposed to domestic violence were three times more likely to be cruel to animals. </a:t>
            </a:r>
            <a:br>
              <a:rPr lang="en-US" sz="2800" cap="none" dirty="0" smtClean="0">
                <a:latin typeface="Times New Roman" pitchFamily="18" charset="0"/>
                <a:cs typeface="Times New Roman" pitchFamily="18" charset="0"/>
              </a:rPr>
            </a:br>
            <a:r>
              <a:rPr lang="en-US" sz="1100" b="0" dirty="0" smtClean="0">
                <a:latin typeface="Times New Roman"/>
                <a:cs typeface="Times New Roman"/>
              </a:rPr>
              <a:t>(</a:t>
            </a:r>
            <a:r>
              <a:rPr lang="en-US" sz="1100" b="0" dirty="0">
                <a:latin typeface="Times New Roman"/>
                <a:cs typeface="Times New Roman"/>
              </a:rPr>
              <a:t>National Link Coalition—Currie, 2006</a:t>
            </a:r>
            <a:r>
              <a:rPr lang="en-US" sz="1100" b="0" dirty="0" smtClean="0">
                <a:latin typeface="Times New Roman"/>
                <a:cs typeface="Times New Roman"/>
              </a:rPr>
              <a:t>)</a:t>
            </a:r>
            <a:br>
              <a:rPr lang="en-US" sz="1100" b="0" dirty="0" smtClean="0">
                <a:latin typeface="Times New Roman"/>
                <a:cs typeface="Times New Roman"/>
              </a:rPr>
            </a:br>
            <a:endParaRPr lang="en-US" sz="1100" b="0" dirty="0">
              <a:latin typeface="Times New Roman"/>
              <a:cs typeface="Times New Roman"/>
            </a:endParaRPr>
          </a:p>
          <a:p>
            <a:pPr marL="342900" lvl="0" indent="-342900" algn="l">
              <a:buFont typeface="Wingdings" charset="2"/>
              <a:buChar char="v"/>
            </a:pPr>
            <a:r>
              <a:rPr lang="en-US" sz="2800" cap="none" dirty="0" smtClean="0">
                <a:latin typeface="Times New Roman" pitchFamily="18" charset="0"/>
                <a:cs typeface="Times New Roman" pitchFamily="18" charset="0"/>
              </a:rPr>
              <a:t>26.8% of boys and 29.4% of girls who were victims of physical and sexual abuse and domestic violence have been reported to abuse the family pet. </a:t>
            </a:r>
            <a:r>
              <a:rPr lang="en-US" sz="2400" cap="none" dirty="0" smtClean="0">
                <a:latin typeface="Times New Roman" pitchFamily="18" charset="0"/>
                <a:cs typeface="Times New Roman" pitchFamily="18" charset="0"/>
              </a:rPr>
              <a:t/>
            </a:r>
            <a:br>
              <a:rPr lang="en-US" sz="2400" cap="none" dirty="0" smtClean="0">
                <a:latin typeface="Times New Roman" pitchFamily="18" charset="0"/>
                <a:cs typeface="Times New Roman" pitchFamily="18" charset="0"/>
              </a:rPr>
            </a:br>
            <a:r>
              <a:rPr lang="en-US" sz="1100" b="0" cap="none" dirty="0" smtClean="0">
                <a:latin typeface="Times New Roman"/>
                <a:cs typeface="Times New Roman"/>
              </a:rPr>
              <a:t>(</a:t>
            </a:r>
            <a:r>
              <a:rPr lang="en-US" sz="1100" b="0" dirty="0" smtClean="0">
                <a:latin typeface="Times New Roman"/>
                <a:cs typeface="Times New Roman"/>
              </a:rPr>
              <a:t>Frank </a:t>
            </a:r>
            <a:r>
              <a:rPr lang="en-US" sz="1100" b="0" dirty="0">
                <a:latin typeface="Times New Roman"/>
                <a:cs typeface="Times New Roman"/>
              </a:rPr>
              <a:t>R. Ascione, </a:t>
            </a:r>
            <a:r>
              <a:rPr lang="en-US" sz="1100" b="0" i="1" dirty="0">
                <a:latin typeface="Times New Roman"/>
                <a:cs typeface="Times New Roman"/>
              </a:rPr>
              <a:t>Children and Animals: Exploring the Roots of Kindness and </a:t>
            </a:r>
            <a:r>
              <a:rPr lang="en-US" sz="1100" b="0" i="1" dirty="0" smtClean="0">
                <a:latin typeface="Times New Roman"/>
                <a:cs typeface="Times New Roman"/>
              </a:rPr>
              <a:t>Cruelty</a:t>
            </a:r>
            <a:r>
              <a:rPr lang="en-US" sz="1100" b="0" dirty="0">
                <a:latin typeface="Times New Roman"/>
                <a:cs typeface="Times New Roman"/>
              </a:rPr>
              <a:t> </a:t>
            </a:r>
            <a:r>
              <a:rPr lang="en-US" sz="1100" b="0" dirty="0" smtClean="0">
                <a:latin typeface="Times New Roman"/>
                <a:cs typeface="Times New Roman"/>
              </a:rPr>
              <a:t>(2005))</a:t>
            </a:r>
            <a:endParaRPr lang="en-US" sz="1100" b="0" dirty="0">
              <a:latin typeface="Times New Roman"/>
              <a:cs typeface="Times New Roman"/>
            </a:endParaRPr>
          </a:p>
          <a:p>
            <a:pPr marL="571500" indent="-571500" algn="l">
              <a:buFont typeface="Arial" pitchFamily="34" charset="0"/>
              <a:buChar char="•"/>
            </a:pPr>
            <a:endParaRPr lang="en-US" sz="2400" b="0" cap="none" dirty="0">
              <a:latin typeface="Times New Roman" pitchFamily="18" charset="0"/>
              <a:cs typeface="Times New Roman" pitchFamily="18" charset="0"/>
            </a:endParaRPr>
          </a:p>
        </p:txBody>
      </p:sp>
      <p:sp>
        <p:nvSpPr>
          <p:cNvPr id="3" name="Title 2"/>
          <p:cNvSpPr>
            <a:spLocks noGrp="1"/>
          </p:cNvSpPr>
          <p:nvPr>
            <p:ph type="title"/>
          </p:nvPr>
        </p:nvSpPr>
        <p:spPr>
          <a:xfrm>
            <a:off x="685800" y="381000"/>
            <a:ext cx="7772400" cy="1524000"/>
          </a:xfrm>
        </p:spPr>
        <p:txBody>
          <a:bodyPr>
            <a:normAutofit/>
          </a:bodyPr>
          <a:lstStyle/>
          <a:p>
            <a:r>
              <a:rPr lang="en-US" sz="4400" dirty="0">
                <a:latin typeface="Times New Roman" pitchFamily="18" charset="0"/>
                <a:cs typeface="Times New Roman" pitchFamily="18" charset="0"/>
              </a:rPr>
              <a:t>The Link Between Animal Abuse and Family Violence: Children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667000"/>
            <a:ext cx="8686800" cy="3886200"/>
          </a:xfrm>
        </p:spPr>
        <p:txBody>
          <a:bodyPr>
            <a:noAutofit/>
          </a:bodyPr>
          <a:lstStyle/>
          <a:p>
            <a:pPr marL="457200" indent="-457200" algn="l">
              <a:buFont typeface="Arial" pitchFamily="34" charset="0"/>
              <a:buChar char="•"/>
            </a:pPr>
            <a:r>
              <a:rPr lang="en-US" sz="2800" cap="none" dirty="0" smtClean="0">
                <a:latin typeface="Times New Roman" pitchFamily="18" charset="0"/>
                <a:cs typeface="Times New Roman" pitchFamily="18" charset="0"/>
              </a:rPr>
              <a:t>75% </a:t>
            </a:r>
            <a:r>
              <a:rPr lang="en-US" sz="2800" cap="none" dirty="0">
                <a:latin typeface="Times New Roman" pitchFamily="18" charset="0"/>
                <a:cs typeface="Times New Roman" pitchFamily="18" charset="0"/>
              </a:rPr>
              <a:t>of </a:t>
            </a:r>
            <a:r>
              <a:rPr lang="en-US" sz="2800" cap="none" dirty="0" smtClean="0">
                <a:latin typeface="Times New Roman" pitchFamily="18" charset="0"/>
                <a:cs typeface="Times New Roman" pitchFamily="18" charset="0"/>
              </a:rPr>
              <a:t>the incidents of animal abuse occurred in the presence of children to psychologically control and coerce them. </a:t>
            </a:r>
            <a:r>
              <a:rPr lang="en-US" sz="2800" b="0" cap="none" dirty="0" smtClean="0">
                <a:latin typeface="Times New Roman" pitchFamily="18" charset="0"/>
                <a:cs typeface="Times New Roman" pitchFamily="18" charset="0"/>
              </a:rPr>
              <a:t>	</a:t>
            </a:r>
          </a:p>
          <a:p>
            <a:pPr algn="l"/>
            <a:r>
              <a:rPr lang="en-US" sz="1200" b="0" dirty="0" smtClean="0">
                <a:latin typeface="Times New Roman"/>
                <a:cs typeface="Times New Roman"/>
              </a:rPr>
              <a:t>	</a:t>
            </a:r>
            <a:r>
              <a:rPr lang="en-US" sz="1200" b="0" dirty="0">
                <a:latin typeface="Times New Roman"/>
                <a:cs typeface="Times New Roman"/>
              </a:rPr>
              <a:t>(National Link Coalition—Ascione, Weber &amp; Wood, 1997)</a:t>
            </a:r>
          </a:p>
          <a:p>
            <a:pPr marL="457200" indent="-457200" algn="l">
              <a:buFont typeface="Arial" pitchFamily="34" charset="0"/>
              <a:buChar char="•"/>
            </a:pPr>
            <a:endParaRPr lang="en-US" sz="1200" b="0" cap="none" dirty="0">
              <a:latin typeface="Times New Roman" pitchFamily="18" charset="0"/>
              <a:cs typeface="Times New Roman" pitchFamily="18" charset="0"/>
            </a:endParaRPr>
          </a:p>
          <a:p>
            <a:pPr marL="457200" indent="-457200" algn="l">
              <a:buFont typeface="Arial" pitchFamily="34" charset="0"/>
              <a:buChar char="•"/>
            </a:pPr>
            <a:r>
              <a:rPr lang="en-US" sz="2800" cap="none" dirty="0" smtClean="0">
                <a:latin typeface="Times New Roman" pitchFamily="18" charset="0"/>
                <a:cs typeface="Times New Roman" pitchFamily="18" charset="0"/>
              </a:rPr>
              <a:t>The parent responsible for abusing the child was often also the person who injured or killed the family pet. </a:t>
            </a:r>
          </a:p>
          <a:p>
            <a:pPr marL="457200" indent="-457200" algn="l">
              <a:buFont typeface="Arial" pitchFamily="34" charset="0"/>
              <a:buChar char="•"/>
            </a:pPr>
            <a:r>
              <a:rPr lang="en-US" sz="1200" b="0" dirty="0" smtClean="0">
                <a:latin typeface="Times New Roman"/>
                <a:cs typeface="Times New Roman"/>
              </a:rPr>
              <a:t>(</a:t>
            </a:r>
            <a:r>
              <a:rPr lang="en-US" sz="1200" b="0" dirty="0">
                <a:latin typeface="Times New Roman"/>
                <a:cs typeface="Times New Roman"/>
              </a:rPr>
              <a:t>The First Strike: The Violence Connection.  The Humane Society of the United States.  DeViney, Dickert &amp; Lockwood, 1983)</a:t>
            </a:r>
            <a:endParaRPr lang="en-US" sz="1200" b="0" cap="none" dirty="0" smtClean="0">
              <a:latin typeface="Times New Roman"/>
              <a:cs typeface="Times New Roman"/>
            </a:endParaRPr>
          </a:p>
        </p:txBody>
      </p:sp>
      <p:sp>
        <p:nvSpPr>
          <p:cNvPr id="3" name="Title 2"/>
          <p:cNvSpPr>
            <a:spLocks noGrp="1"/>
          </p:cNvSpPr>
          <p:nvPr>
            <p:ph type="title"/>
          </p:nvPr>
        </p:nvSpPr>
        <p:spPr/>
        <p:txBody>
          <a:bodyPr>
            <a:normAutofit/>
          </a:bodyPr>
          <a:lstStyle/>
          <a:p>
            <a:r>
              <a:rPr lang="en-US" sz="4400" dirty="0">
                <a:latin typeface="Times New Roman" pitchFamily="18" charset="0"/>
                <a:cs typeface="Times New Roman" pitchFamily="18" charset="0"/>
              </a:rPr>
              <a:t>The Link Between Animal Abuse and Family Violence: Children </a:t>
            </a:r>
          </a:p>
        </p:txBody>
      </p:sp>
    </p:spTree>
    <p:extLst>
      <p:ext uri="{BB962C8B-B14F-4D97-AF65-F5344CB8AC3E}">
        <p14:creationId xmlns="" xmlns:p14="http://schemas.microsoft.com/office/powerpoint/2010/main" val="377306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610600" cy="3886200"/>
          </a:xfrm>
        </p:spPr>
        <p:txBody>
          <a:bodyPr>
            <a:noAutofit/>
          </a:bodyPr>
          <a:lstStyle/>
          <a:p>
            <a:pPr marL="457200" indent="-457200" algn="l">
              <a:buFont typeface="Wingdings" charset="2"/>
              <a:buChar char="v"/>
            </a:pPr>
            <a:r>
              <a:rPr lang="en-US" sz="2400" b="0" cap="none" dirty="0" smtClean="0">
                <a:latin typeface="Times New Roman" pitchFamily="18" charset="0"/>
                <a:cs typeface="Times New Roman" pitchFamily="18" charset="0"/>
              </a:rPr>
              <a:t>64% of households with children under age 6, and 74.8% of households with children over the age of 6, have pets.  </a:t>
            </a:r>
            <a:r>
              <a:rPr lang="en-US" sz="1200" b="0" cap="none" dirty="0" smtClean="0">
                <a:latin typeface="Times New Roman"/>
                <a:cs typeface="Times New Roman"/>
              </a:rPr>
              <a:t>(Phil Arkow, Latham Foundation)</a:t>
            </a:r>
          </a:p>
          <a:p>
            <a:pPr marL="342900" indent="-342900" algn="l">
              <a:buFont typeface="Arial" pitchFamily="34" charset="0"/>
              <a:buChar char="•"/>
            </a:pPr>
            <a:endParaRPr lang="en-US" sz="1400" b="0" cap="none" dirty="0" smtClean="0">
              <a:latin typeface="Times New Roman" pitchFamily="18" charset="0"/>
              <a:cs typeface="Times New Roman" pitchFamily="18" charset="0"/>
            </a:endParaRPr>
          </a:p>
          <a:p>
            <a:pPr marL="457200" indent="-457200" algn="l">
              <a:buFont typeface="Wingdings" charset="2"/>
              <a:buChar char="v"/>
            </a:pPr>
            <a:r>
              <a:rPr lang="en-US" sz="2800" b="0" cap="none" dirty="0" smtClean="0">
                <a:latin typeface="Times New Roman" pitchFamily="18" charset="0"/>
                <a:cs typeface="Times New Roman" pitchFamily="18" charset="0"/>
              </a:rPr>
              <a:t>74% of women entering domestic violence shelters owned pets in the last 12 months</a:t>
            </a:r>
            <a:r>
              <a:rPr lang="en-US" sz="2400" b="0" cap="none" dirty="0" smtClean="0">
                <a:latin typeface="Times New Roman" pitchFamily="18" charset="0"/>
                <a:cs typeface="Times New Roman" pitchFamily="18" charset="0"/>
              </a:rPr>
              <a:t>. </a:t>
            </a:r>
            <a:r>
              <a:rPr lang="en-US" sz="1200" b="0" cap="none" dirty="0" smtClean="0">
                <a:latin typeface="Times New Roman"/>
                <a:cs typeface="Times New Roman"/>
              </a:rPr>
              <a:t>(Ascione, 1998)</a:t>
            </a:r>
          </a:p>
          <a:p>
            <a:pPr algn="l"/>
            <a:endParaRPr lang="en-US" sz="2400" b="0" cap="none" dirty="0" smtClean="0">
              <a:latin typeface="Times New Roman" pitchFamily="18" charset="0"/>
              <a:cs typeface="Times New Roman" pitchFamily="18" charset="0"/>
            </a:endParaRPr>
          </a:p>
          <a:p>
            <a:pPr marL="342900" indent="-342900" algn="l">
              <a:buFont typeface="Wingdings" charset="2"/>
              <a:buChar char="v"/>
            </a:pPr>
            <a:r>
              <a:rPr lang="en-US" sz="2400" b="0" cap="none" dirty="0">
                <a:latin typeface="Times New Roman" pitchFamily="18" charset="0"/>
                <a:cs typeface="Times New Roman" pitchFamily="18" charset="0"/>
              </a:rPr>
              <a:t>~</a:t>
            </a:r>
            <a:r>
              <a:rPr lang="en-US" sz="2400" b="0" cap="none" dirty="0" smtClean="0">
                <a:latin typeface="Times New Roman" pitchFamily="18" charset="0"/>
                <a:cs typeface="Times New Roman" pitchFamily="18" charset="0"/>
              </a:rPr>
              <a:t> 1 million animals are abused or killed each year in the U.S. in domestic violence situations </a:t>
            </a:r>
            <a:r>
              <a:rPr lang="en-US" sz="1200" b="0" cap="none" dirty="0" smtClean="0">
                <a:latin typeface="Times New Roman"/>
                <a:cs typeface="Times New Roman"/>
              </a:rPr>
              <a:t>(HSUS, 2011)</a:t>
            </a:r>
          </a:p>
          <a:p>
            <a:endParaRPr lang="en-US" sz="2400" b="0" cap="none"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4800" dirty="0" smtClean="0">
                <a:latin typeface="Times New Roman" pitchFamily="18" charset="0"/>
                <a:cs typeface="Times New Roman" pitchFamily="18" charset="0"/>
              </a:rPr>
              <a:t>The Role of Pets in American Families</a:t>
            </a:r>
            <a:endParaRPr lang="en-US"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590800"/>
            <a:ext cx="7696200" cy="3581400"/>
          </a:xfrm>
        </p:spPr>
        <p:txBody>
          <a:bodyPr>
            <a:noAutofit/>
          </a:bodyPr>
          <a:lstStyle/>
          <a:p>
            <a:pPr marL="457200" indent="-457200" algn="l">
              <a:buFont typeface="Arial" pitchFamily="34" charset="0"/>
              <a:buChar char="•"/>
            </a:pPr>
            <a:r>
              <a:rPr lang="en-US" sz="3200" b="0" cap="none" dirty="0" smtClean="0">
                <a:latin typeface="Times New Roman" pitchFamily="18" charset="0"/>
                <a:cs typeface="Times New Roman" pitchFamily="18" charset="0"/>
              </a:rPr>
              <a:t>Victims may be more willing to speak about harm to a pet.</a:t>
            </a:r>
          </a:p>
          <a:p>
            <a:pPr algn="l"/>
            <a:endParaRPr lang="en-US" sz="3200" b="0" cap="none" dirty="0" smtClean="0">
              <a:latin typeface="Times New Roman" pitchFamily="18" charset="0"/>
              <a:cs typeface="Times New Roman" pitchFamily="18" charset="0"/>
            </a:endParaRPr>
          </a:p>
          <a:p>
            <a:pPr marL="457200" indent="-457200" algn="l">
              <a:buFont typeface="Arial" pitchFamily="34" charset="0"/>
              <a:buChar char="•"/>
            </a:pPr>
            <a:r>
              <a:rPr lang="en-US" sz="3200" b="0" cap="none" dirty="0" smtClean="0">
                <a:latin typeface="Times New Roman" pitchFamily="18" charset="0"/>
                <a:cs typeface="Times New Roman" pitchFamily="18" charset="0"/>
              </a:rPr>
              <a:t>Talking about animal cruelty or neglect may open discussions to other family violence.</a:t>
            </a:r>
          </a:p>
          <a:p>
            <a:pPr marL="457200" indent="-457200">
              <a:buFont typeface="Arial" pitchFamily="34" charset="0"/>
              <a:buChar char="•"/>
            </a:pPr>
            <a:endParaRPr lang="en-US" sz="3200" cap="none"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Willingness to Discuss Animal Abuse vs. Child/Domestic Violence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667000"/>
            <a:ext cx="8458200" cy="4191000"/>
          </a:xfrm>
        </p:spPr>
        <p:txBody>
          <a:bodyPr>
            <a:normAutofit fontScale="92500" lnSpcReduction="20000"/>
          </a:bodyPr>
          <a:lstStyle/>
          <a:p>
            <a:pPr marL="685800" indent="-685800" algn="l">
              <a:buFont typeface="Wingdings" charset="2"/>
              <a:buChar char="v"/>
            </a:pPr>
            <a:r>
              <a:rPr lang="en-US" sz="3200" b="0" cap="none" dirty="0">
                <a:latin typeface="Times New Roman" pitchFamily="18" charset="0"/>
                <a:cs typeface="Times New Roman" pitchFamily="18" charset="0"/>
              </a:rPr>
              <a:t>C</a:t>
            </a:r>
            <a:r>
              <a:rPr lang="en-US" sz="3200" b="0" cap="none" dirty="0" smtClean="0">
                <a:latin typeface="Times New Roman" pitchFamily="18" charset="0"/>
                <a:cs typeface="Times New Roman" pitchFamily="18" charset="0"/>
              </a:rPr>
              <a:t>orrelation between related abuses and violence</a:t>
            </a:r>
          </a:p>
          <a:p>
            <a:pPr marL="1234440" lvl="1" indent="-685800">
              <a:buFont typeface="Wingdings" charset="2"/>
              <a:buChar char="v"/>
            </a:pPr>
            <a:r>
              <a:rPr lang="en-US" sz="3400" dirty="0" smtClean="0">
                <a:solidFill>
                  <a:srgbClr val="04617B"/>
                </a:solidFill>
                <a:latin typeface="Times New Roman" pitchFamily="18" charset="0"/>
                <a:cs typeface="Times New Roman" pitchFamily="18" charset="0"/>
              </a:rPr>
              <a:t>Animal abuse</a:t>
            </a:r>
          </a:p>
          <a:p>
            <a:pPr marL="1234440" lvl="1" indent="-685800">
              <a:buFont typeface="Wingdings" charset="2"/>
              <a:buChar char="v"/>
            </a:pPr>
            <a:r>
              <a:rPr lang="en-US" sz="3400" b="0" cap="none" dirty="0" smtClean="0">
                <a:solidFill>
                  <a:srgbClr val="04617B"/>
                </a:solidFill>
                <a:latin typeface="Times New Roman" pitchFamily="18" charset="0"/>
                <a:cs typeface="Times New Roman" pitchFamily="18" charset="0"/>
              </a:rPr>
              <a:t>Child abuse</a:t>
            </a:r>
          </a:p>
          <a:p>
            <a:pPr marL="1234440" lvl="1" indent="-685800">
              <a:buFont typeface="Wingdings" charset="2"/>
              <a:buChar char="v"/>
            </a:pPr>
            <a:r>
              <a:rPr lang="en-US" sz="3400" dirty="0" smtClean="0">
                <a:solidFill>
                  <a:srgbClr val="04617B"/>
                </a:solidFill>
                <a:latin typeface="Times New Roman" pitchFamily="18" charset="0"/>
                <a:cs typeface="Times New Roman" pitchFamily="18" charset="0"/>
              </a:rPr>
              <a:t>Domestic violence</a:t>
            </a:r>
          </a:p>
          <a:p>
            <a:pPr marL="1234440" lvl="1" indent="-685800">
              <a:buFont typeface="Wingdings" charset="2"/>
              <a:buChar char="v"/>
            </a:pPr>
            <a:r>
              <a:rPr lang="en-US" sz="3400" b="0" cap="none" dirty="0" smtClean="0">
                <a:solidFill>
                  <a:srgbClr val="04617B"/>
                </a:solidFill>
                <a:latin typeface="Times New Roman" pitchFamily="18" charset="0"/>
                <a:cs typeface="Times New Roman" pitchFamily="18" charset="0"/>
              </a:rPr>
              <a:t>Elder abuse</a:t>
            </a:r>
          </a:p>
          <a:p>
            <a:pPr marL="1234440" lvl="1" indent="-685800">
              <a:buFont typeface="Wingdings" charset="2"/>
              <a:buChar char="v"/>
            </a:pPr>
            <a:r>
              <a:rPr lang="en-US" sz="3400" dirty="0" smtClean="0">
                <a:solidFill>
                  <a:srgbClr val="04617B"/>
                </a:solidFill>
                <a:latin typeface="Times New Roman" pitchFamily="18" charset="0"/>
                <a:cs typeface="Times New Roman" pitchFamily="18" charset="0"/>
              </a:rPr>
              <a:t>Other personal violence</a:t>
            </a:r>
            <a:endParaRPr lang="en-US" sz="3400" b="0" cap="none" dirty="0" smtClean="0">
              <a:solidFill>
                <a:srgbClr val="04617B"/>
              </a:solidFill>
              <a:latin typeface="Times New Roman" pitchFamily="18" charset="0"/>
              <a:cs typeface="Times New Roman" pitchFamily="18" charset="0"/>
            </a:endParaRPr>
          </a:p>
          <a:p>
            <a:pPr lvl="1" indent="0"/>
            <a:r>
              <a:rPr lang="en-US" sz="3200" b="0" cap="none" dirty="0" smtClean="0">
                <a:latin typeface="Times New Roman" pitchFamily="18" charset="0"/>
                <a:cs typeface="Times New Roman" pitchFamily="18" charset="0"/>
              </a:rPr>
              <a:t> 	</a:t>
            </a:r>
          </a:p>
          <a:p>
            <a:pPr lvl="1" indent="0"/>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1300" dirty="0" smtClean="0">
                <a:solidFill>
                  <a:srgbClr val="04617B"/>
                </a:solidFill>
                <a:cs typeface="Times New Roman" pitchFamily="18" charset="0"/>
              </a:rPr>
              <a:t>(Ascione, Arkow, 1999)</a:t>
            </a:r>
            <a:endParaRPr lang="en-US" sz="1300" b="0" cap="none" dirty="0" smtClean="0">
              <a:solidFill>
                <a:srgbClr val="04617B"/>
              </a:solidFill>
              <a:cs typeface="Times New Roman" pitchFamily="18" charset="0"/>
            </a:endParaRPr>
          </a:p>
          <a:p>
            <a:endParaRPr lang="en-US" sz="1200" cap="none" dirty="0"/>
          </a:p>
        </p:txBody>
      </p:sp>
      <p:sp>
        <p:nvSpPr>
          <p:cNvPr id="3" name="Title 2"/>
          <p:cNvSpPr>
            <a:spLocks noGrp="1"/>
          </p:cNvSpPr>
          <p:nvPr>
            <p:ph type="title"/>
          </p:nvPr>
        </p:nvSpPr>
        <p:spPr/>
        <p:txBody>
          <a:bodyPr>
            <a:normAutofit/>
          </a:bodyPr>
          <a:lstStyle/>
          <a:p>
            <a:r>
              <a:rPr lang="en-US" sz="4800" dirty="0" smtClean="0">
                <a:latin typeface="Times New Roman" pitchFamily="18" charset="0"/>
                <a:cs typeface="Times New Roman" pitchFamily="18" charset="0"/>
              </a:rPr>
              <a:t>What is “the Link” ?</a:t>
            </a:r>
            <a:endParaRPr lang="en-US" sz="4800" dirty="0">
              <a:latin typeface="Times New Roman" pitchFamily="18" charset="0"/>
              <a:cs typeface="Times New Roman" pitchFamily="18" charset="0"/>
            </a:endParaRPr>
          </a:p>
        </p:txBody>
      </p:sp>
      <p:pic>
        <p:nvPicPr>
          <p:cNvPr id="4" name="Picture 3" descr="Link Diagram Image.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8800" y="3352800"/>
            <a:ext cx="2870200" cy="28991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667000"/>
            <a:ext cx="8458200" cy="3657600"/>
          </a:xfrm>
        </p:spPr>
        <p:txBody>
          <a:bodyPr>
            <a:noAutofit/>
          </a:bodyPr>
          <a:lstStyle/>
          <a:p>
            <a:pPr marL="457200" indent="-457200" algn="l">
              <a:buFont typeface="Wingdings" charset="2"/>
              <a:buChar char="v"/>
            </a:pPr>
            <a:r>
              <a:rPr lang="en-US" sz="2800" b="0" cap="none" dirty="0" smtClean="0">
                <a:latin typeface="Times New Roman"/>
                <a:cs typeface="Times New Roman"/>
              </a:rPr>
              <a:t>“</a:t>
            </a:r>
            <a:r>
              <a:rPr lang="en-US" sz="2800" b="0" cap="none" dirty="0">
                <a:latin typeface="Times New Roman"/>
                <a:cs typeface="Times New Roman"/>
              </a:rPr>
              <a:t>He who is cruel to animals becomes hard also in his dealings with men. We can judge the heart of a man by his treatment of animals.</a:t>
            </a:r>
            <a:r>
              <a:rPr lang="en-US" sz="2800" b="0" cap="none" dirty="0" smtClean="0">
                <a:latin typeface="Times New Roman"/>
                <a:cs typeface="Times New Roman"/>
              </a:rPr>
              <a:t>” </a:t>
            </a:r>
            <a:r>
              <a:rPr lang="en-US" sz="2400" b="0" cap="none" dirty="0" smtClean="0">
                <a:latin typeface="Times New Roman"/>
                <a:cs typeface="Times New Roman"/>
              </a:rPr>
              <a:t>Immanuel Kant</a:t>
            </a:r>
            <a:r>
              <a:rPr lang="en-US" sz="2400" b="0" cap="none" dirty="0">
                <a:latin typeface="Times New Roman"/>
                <a:cs typeface="Times New Roman"/>
              </a:rPr>
              <a:t> </a:t>
            </a:r>
            <a:r>
              <a:rPr lang="en-US" sz="2400" b="0" cap="none" dirty="0" smtClean="0">
                <a:latin typeface="Times New Roman"/>
                <a:cs typeface="Times New Roman"/>
              </a:rPr>
              <a:t>(</a:t>
            </a:r>
            <a:r>
              <a:rPr lang="en-US" sz="2400" b="0" cap="none" dirty="0">
                <a:latin typeface="Times New Roman"/>
                <a:cs typeface="Times New Roman"/>
              </a:rPr>
              <a:t>1724 –1804), </a:t>
            </a:r>
            <a:r>
              <a:rPr lang="en-US" sz="2400" b="0" i="1" cap="none" dirty="0">
                <a:latin typeface="Times New Roman"/>
                <a:cs typeface="Times New Roman"/>
              </a:rPr>
              <a:t>Lectures on </a:t>
            </a:r>
            <a:r>
              <a:rPr lang="en-US" sz="2400" b="0" i="1" cap="none" dirty="0" smtClean="0">
                <a:latin typeface="Times New Roman"/>
                <a:cs typeface="Times New Roman"/>
              </a:rPr>
              <a:t>Ethics</a:t>
            </a:r>
          </a:p>
          <a:p>
            <a:pPr algn="l"/>
            <a:endParaRPr lang="en-US" sz="2400" b="0" cap="none" dirty="0">
              <a:latin typeface="Times New Roman"/>
              <a:cs typeface="Times New Roman"/>
            </a:endParaRPr>
          </a:p>
          <a:p>
            <a:pPr marL="457200" indent="-457200" algn="l">
              <a:buFont typeface="Wingdings" charset="2"/>
              <a:buChar char="v"/>
            </a:pPr>
            <a:r>
              <a:rPr lang="en-US" sz="2800" b="0" i="1" cap="none" dirty="0" smtClean="0">
                <a:latin typeface="Times New Roman"/>
                <a:cs typeface="Times New Roman"/>
              </a:rPr>
              <a:t>The Four Stages of Cruelty</a:t>
            </a:r>
            <a:r>
              <a:rPr lang="en-US" sz="2800" b="0" cap="none" dirty="0" smtClean="0">
                <a:latin typeface="Times New Roman"/>
                <a:cs typeface="Times New Roman"/>
              </a:rPr>
              <a:t>, William Hogarth, 1751</a:t>
            </a:r>
          </a:p>
        </p:txBody>
      </p:sp>
      <p:sp>
        <p:nvSpPr>
          <p:cNvPr id="3" name="Title 2"/>
          <p:cNvSpPr>
            <a:spLocks noGrp="1"/>
          </p:cNvSpPr>
          <p:nvPr>
            <p:ph type="title"/>
          </p:nvPr>
        </p:nvSpPr>
        <p:spPr/>
        <p:txBody>
          <a:bodyPr>
            <a:normAutofit fontScale="90000"/>
          </a:bodyPr>
          <a:lstStyle/>
          <a:p>
            <a:r>
              <a:rPr lang="en-US" sz="4800" dirty="0">
                <a:latin typeface="Times New Roman" pitchFamily="18" charset="0"/>
                <a:cs typeface="Times New Roman" pitchFamily="18" charset="0"/>
              </a:rPr>
              <a:t>Historical </a:t>
            </a:r>
            <a:r>
              <a:rPr lang="en-US" sz="4800" dirty="0" smtClean="0">
                <a:latin typeface="Times New Roman" pitchFamily="18" charset="0"/>
                <a:cs typeface="Times New Roman" pitchFamily="18" charset="0"/>
              </a:rPr>
              <a:t>Recognition of</a:t>
            </a: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r>
              <a:rPr lang="en-US" sz="4800" dirty="0" smtClean="0"/>
              <a:t>“</a:t>
            </a:r>
            <a:r>
              <a:rPr lang="en-US" sz="4800" dirty="0"/>
              <a:t>t</a:t>
            </a:r>
            <a:r>
              <a:rPr lang="en-US" sz="4800" dirty="0" smtClean="0"/>
              <a:t>he Link” </a:t>
            </a:r>
            <a:endParaRPr lang="en-US" sz="4800" dirty="0"/>
          </a:p>
        </p:txBody>
      </p:sp>
    </p:spTree>
    <p:extLst>
      <p:ext uri="{BB962C8B-B14F-4D97-AF65-F5344CB8AC3E}">
        <p14:creationId xmlns="" xmlns:p14="http://schemas.microsoft.com/office/powerpoint/2010/main" val="778743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uelty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9200" y="228600"/>
            <a:ext cx="6711861" cy="62022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C elizabeth PP Image 2 .jpg"/>
          <p:cNvPicPr>
            <a:picLocks noChangeAspect="1"/>
          </p:cNvPicPr>
          <p:nvPr/>
        </p:nvPicPr>
        <p:blipFill>
          <a:blip r:embed="rId2" cstate="print"/>
          <a:stretch>
            <a:fillRect/>
          </a:stretch>
        </p:blipFill>
        <p:spPr>
          <a:xfrm>
            <a:off x="1143000" y="228600"/>
            <a:ext cx="6858000" cy="609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C elizabeth PP Image 3 .jpg"/>
          <p:cNvPicPr>
            <a:picLocks noChangeAspect="1"/>
          </p:cNvPicPr>
          <p:nvPr/>
        </p:nvPicPr>
        <p:blipFill>
          <a:blip r:embed="rId2" cstate="print"/>
          <a:stretch>
            <a:fillRect/>
          </a:stretch>
        </p:blipFill>
        <p:spPr>
          <a:xfrm>
            <a:off x="990600" y="228600"/>
            <a:ext cx="7010400" cy="609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C elizabeth PP Image 4.jpg"/>
          <p:cNvPicPr>
            <a:picLocks noChangeAspect="1"/>
          </p:cNvPicPr>
          <p:nvPr/>
        </p:nvPicPr>
        <p:blipFill>
          <a:blip r:embed="rId2" cstate="print"/>
          <a:stretch>
            <a:fillRect/>
          </a:stretch>
        </p:blipFill>
        <p:spPr>
          <a:xfrm>
            <a:off x="1219203" y="228600"/>
            <a:ext cx="6705599" cy="609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82000" cy="2000548"/>
          </a:xfrm>
          <a:prstGeom prst="rect">
            <a:avLst/>
          </a:prstGeom>
          <a:noFill/>
        </p:spPr>
        <p:txBody>
          <a:bodyPr wrap="square" rtlCol="0">
            <a:spAutoFit/>
          </a:bodyPr>
          <a:lstStyle/>
          <a:p>
            <a:pPr algn="ctr"/>
            <a:r>
              <a:rPr lang="en-US" sz="2800" b="1" dirty="0">
                <a:solidFill>
                  <a:srgbClr val="04617B"/>
                </a:solidFill>
                <a:latin typeface="Times New Roman" pitchFamily="18" charset="0"/>
                <a:cs typeface="Times New Roman" pitchFamily="18" charset="0"/>
              </a:rPr>
              <a:t>The Link Between Animal Abuse and Family </a:t>
            </a:r>
            <a:r>
              <a:rPr lang="en-US" sz="2800" b="1" dirty="0" smtClean="0">
                <a:solidFill>
                  <a:srgbClr val="04617B"/>
                </a:solidFill>
                <a:latin typeface="Times New Roman" pitchFamily="18" charset="0"/>
                <a:cs typeface="Times New Roman" pitchFamily="18" charset="0"/>
              </a:rPr>
              <a:t>Violence</a:t>
            </a:r>
            <a:endParaRPr lang="en-US" sz="2800" b="1" i="1" dirty="0">
              <a:solidFill>
                <a:srgbClr val="04617B"/>
              </a:solidFill>
              <a:latin typeface="Times New Roman" pitchFamily="18" charset="0"/>
              <a:cs typeface="Times New Roman" pitchFamily="18" charset="0"/>
            </a:endParaRPr>
          </a:p>
          <a:p>
            <a:pPr algn="ctr"/>
            <a:endParaRPr lang="en-US" sz="2400" u="sng" dirty="0" smtClean="0">
              <a:solidFill>
                <a:srgbClr val="04617B"/>
              </a:solidFill>
              <a:latin typeface="Times New Roman" pitchFamily="18" charset="0"/>
              <a:cs typeface="Times New Roman" pitchFamily="18" charset="0"/>
            </a:endParaRPr>
          </a:p>
          <a:p>
            <a:pPr algn="ctr"/>
            <a:r>
              <a:rPr lang="en-US" sz="2400" u="sng" dirty="0" smtClean="0">
                <a:solidFill>
                  <a:srgbClr val="04617B"/>
                </a:solidFill>
                <a:latin typeface="Times New Roman" pitchFamily="18" charset="0"/>
                <a:cs typeface="Times New Roman" pitchFamily="18" charset="0"/>
              </a:rPr>
              <a:t>Faculty:</a:t>
            </a:r>
          </a:p>
          <a:p>
            <a:pPr algn="ctr"/>
            <a:endParaRPr lang="en-US" sz="2400" u="sng" dirty="0" smtClean="0">
              <a:solidFill>
                <a:srgbClr val="04617B"/>
              </a:solidFill>
              <a:latin typeface="Times New Roman" pitchFamily="18" charset="0"/>
              <a:cs typeface="Times New Roman" pitchFamily="18" charset="0"/>
            </a:endParaRPr>
          </a:p>
          <a:p>
            <a:pPr algn="ctr"/>
            <a:r>
              <a:rPr lang="en-US" sz="2400" b="1" dirty="0" smtClean="0">
                <a:solidFill>
                  <a:srgbClr val="04617B"/>
                </a:solidFill>
                <a:latin typeface="Times New Roman" pitchFamily="18" charset="0"/>
                <a:cs typeface="Times New Roman" pitchFamily="18" charset="0"/>
              </a:rPr>
              <a:t>Michael </a:t>
            </a:r>
            <a:r>
              <a:rPr lang="en-US" sz="2400" b="1" dirty="0" smtClean="0">
                <a:solidFill>
                  <a:srgbClr val="04617B"/>
                </a:solidFill>
                <a:latin typeface="Times New Roman" pitchFamily="18" charset="0"/>
                <a:cs typeface="Times New Roman" pitchFamily="18" charset="0"/>
              </a:rPr>
              <a:t>J. Devereaux Esq</a:t>
            </a:r>
            <a:r>
              <a:rPr lang="en-US" sz="2400" b="1" dirty="0" smtClean="0">
                <a:solidFill>
                  <a:srgbClr val="04617B"/>
                </a:solidFill>
                <a:latin typeface="Times New Roman" pitchFamily="18" charset="0"/>
                <a:cs typeface="Times New Roman" pitchFamily="18" charset="0"/>
              </a:rPr>
              <a:t>.</a:t>
            </a:r>
            <a:endParaRPr lang="en-US" sz="2400" b="1" dirty="0">
              <a:solidFill>
                <a:srgbClr val="0461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11881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2667000"/>
            <a:ext cx="8915400" cy="3581400"/>
          </a:xfrm>
        </p:spPr>
        <p:txBody>
          <a:bodyPr>
            <a:normAutofit fontScale="92500" lnSpcReduction="20000"/>
          </a:bodyPr>
          <a:lstStyle/>
          <a:p>
            <a:r>
              <a:rPr lang="en-US" sz="2600" cap="none" dirty="0" smtClean="0">
                <a:latin typeface="Times New Roman" pitchFamily="18" charset="0"/>
                <a:cs typeface="Times New Roman" pitchFamily="18" charset="0"/>
              </a:rPr>
              <a:t>Animal cruelty: A common trait among </a:t>
            </a:r>
            <a:br>
              <a:rPr lang="en-US" sz="2600" cap="none" dirty="0" smtClean="0">
                <a:latin typeface="Times New Roman" pitchFamily="18" charset="0"/>
                <a:cs typeface="Times New Roman" pitchFamily="18" charset="0"/>
              </a:rPr>
            </a:br>
            <a:r>
              <a:rPr lang="en-US" sz="2600" cap="none" dirty="0" smtClean="0">
                <a:latin typeface="Times New Roman" pitchFamily="18" charset="0"/>
                <a:cs typeface="Times New Roman" pitchFamily="18" charset="0"/>
              </a:rPr>
              <a:t>serial killers and mass murderers. </a:t>
            </a:r>
            <a:br>
              <a:rPr lang="en-US" sz="2600" cap="none" dirty="0" smtClean="0">
                <a:latin typeface="Times New Roman" pitchFamily="18" charset="0"/>
                <a:cs typeface="Times New Roman" pitchFamily="18" charset="0"/>
              </a:rPr>
            </a:br>
            <a:endParaRPr lang="en-US" sz="2600" cap="none" dirty="0" smtClean="0">
              <a:latin typeface="Times New Roman" pitchFamily="18" charset="0"/>
              <a:cs typeface="Times New Roman" pitchFamily="18" charset="0"/>
            </a:endParaRPr>
          </a:p>
          <a:p>
            <a:pPr marL="342900" indent="-342900" algn="l">
              <a:buFont typeface="Arial" pitchFamily="34" charset="0"/>
              <a:buChar char="•"/>
            </a:pPr>
            <a:r>
              <a:rPr lang="en-US" sz="2200" cap="none" dirty="0" smtClean="0">
                <a:latin typeface="Times New Roman" pitchFamily="18" charset="0"/>
                <a:cs typeface="Times New Roman" pitchFamily="18" charset="0"/>
              </a:rPr>
              <a:t>Albert DeSalvo (the Boston Strangler)</a:t>
            </a:r>
          </a:p>
          <a:p>
            <a:pPr marL="891540" lvl="1" indent="-342900">
              <a:buFont typeface="Arial" pitchFamily="34" charset="0"/>
              <a:buChar char="•"/>
            </a:pPr>
            <a:r>
              <a:rPr lang="en-US" sz="2200" dirty="0" smtClean="0">
                <a:solidFill>
                  <a:schemeClr val="tx2"/>
                </a:solidFill>
                <a:latin typeface="Times New Roman" pitchFamily="18" charset="0"/>
                <a:cs typeface="Times New Roman" pitchFamily="18" charset="0"/>
              </a:rPr>
              <a:t>Tortured and killed dogs and cats</a:t>
            </a:r>
            <a:endParaRPr lang="en-US" sz="2200" cap="none" dirty="0" smtClean="0">
              <a:solidFill>
                <a:schemeClr val="tx2"/>
              </a:solidFill>
              <a:latin typeface="Times New Roman" pitchFamily="18" charset="0"/>
              <a:cs typeface="Times New Roman" pitchFamily="18" charset="0"/>
            </a:endParaRPr>
          </a:p>
          <a:p>
            <a:pPr marL="342900" indent="-342900" algn="l">
              <a:buFont typeface="Arial" pitchFamily="34" charset="0"/>
              <a:buChar char="•"/>
            </a:pPr>
            <a:r>
              <a:rPr lang="en-US" sz="2200" cap="none" dirty="0" smtClean="0">
                <a:latin typeface="Times New Roman" pitchFamily="18" charset="0"/>
                <a:cs typeface="Times New Roman" pitchFamily="18" charset="0"/>
              </a:rPr>
              <a:t>Denis Rader (the BTK killer)</a:t>
            </a:r>
          </a:p>
          <a:p>
            <a:pPr marL="891540" lvl="1" indent="-342900">
              <a:buFont typeface="Arial" pitchFamily="34" charset="0"/>
              <a:buChar char="•"/>
            </a:pPr>
            <a:r>
              <a:rPr lang="en-US" sz="2200" dirty="0">
                <a:solidFill>
                  <a:schemeClr val="tx2"/>
                </a:solidFill>
                <a:latin typeface="Times New Roman" pitchFamily="18" charset="0"/>
                <a:cs typeface="Times New Roman" pitchFamily="18" charset="0"/>
              </a:rPr>
              <a:t>Tortured and killed dogs and </a:t>
            </a:r>
            <a:r>
              <a:rPr lang="en-US" sz="2200" dirty="0" smtClean="0">
                <a:solidFill>
                  <a:schemeClr val="tx2"/>
                </a:solidFill>
                <a:latin typeface="Times New Roman" pitchFamily="18" charset="0"/>
                <a:cs typeface="Times New Roman" pitchFamily="18" charset="0"/>
              </a:rPr>
              <a:t>cats</a:t>
            </a:r>
            <a:endParaRPr lang="en-US" sz="2200" cap="none" dirty="0" smtClean="0">
              <a:solidFill>
                <a:schemeClr val="tx2"/>
              </a:solidFill>
              <a:latin typeface="Times New Roman" pitchFamily="18" charset="0"/>
              <a:cs typeface="Times New Roman" pitchFamily="18" charset="0"/>
            </a:endParaRPr>
          </a:p>
          <a:p>
            <a:pPr marL="342900" indent="-342900" algn="l">
              <a:buFont typeface="Arial" pitchFamily="34" charset="0"/>
              <a:buChar char="•"/>
            </a:pPr>
            <a:r>
              <a:rPr lang="en-US" sz="2200" cap="none" dirty="0" smtClean="0">
                <a:latin typeface="Times New Roman" pitchFamily="18" charset="0"/>
                <a:cs typeface="Times New Roman" pitchFamily="18" charset="0"/>
              </a:rPr>
              <a:t>Jeffrey Dahmer</a:t>
            </a:r>
          </a:p>
          <a:p>
            <a:pPr marL="891540" lvl="1" indent="-342900">
              <a:buFont typeface="Arial" pitchFamily="34" charset="0"/>
              <a:buChar char="•"/>
            </a:pPr>
            <a:r>
              <a:rPr lang="en-US" sz="2200" dirty="0">
                <a:solidFill>
                  <a:schemeClr val="tx2"/>
                </a:solidFill>
                <a:latin typeface="Times New Roman" pitchFamily="18" charset="0"/>
                <a:cs typeface="Times New Roman" pitchFamily="18" charset="0"/>
              </a:rPr>
              <a:t>Tortured and killed dogs and </a:t>
            </a:r>
            <a:r>
              <a:rPr lang="en-US" sz="2200" dirty="0" smtClean="0">
                <a:solidFill>
                  <a:schemeClr val="tx2"/>
                </a:solidFill>
                <a:latin typeface="Times New Roman" pitchFamily="18" charset="0"/>
                <a:cs typeface="Times New Roman" pitchFamily="18" charset="0"/>
              </a:rPr>
              <a:t>cats</a:t>
            </a:r>
            <a:endParaRPr lang="en-US" sz="2200" cap="none" dirty="0" smtClean="0">
              <a:solidFill>
                <a:schemeClr val="tx2"/>
              </a:solidFill>
              <a:latin typeface="Times New Roman" pitchFamily="18" charset="0"/>
              <a:cs typeface="Times New Roman" pitchFamily="18" charset="0"/>
            </a:endParaRPr>
          </a:p>
          <a:p>
            <a:pPr marL="342900" indent="-342900" algn="l">
              <a:buFont typeface="Arial" pitchFamily="34" charset="0"/>
              <a:buChar char="•"/>
            </a:pPr>
            <a:r>
              <a:rPr lang="en-US" sz="2200" cap="none" dirty="0" smtClean="0">
                <a:latin typeface="Times New Roman" pitchFamily="18" charset="0"/>
                <a:cs typeface="Times New Roman" pitchFamily="18" charset="0"/>
              </a:rPr>
              <a:t>Columbine school shooters</a:t>
            </a:r>
          </a:p>
          <a:p>
            <a:pPr marL="891540" lvl="3" indent="-342900">
              <a:buClr>
                <a:schemeClr val="accent1"/>
              </a:buClr>
              <a:buSzPct val="85000"/>
              <a:buFont typeface="Arial" pitchFamily="34" charset="0"/>
              <a:buChar char="•"/>
            </a:pPr>
            <a:r>
              <a:rPr lang="en-US" sz="2000" dirty="0">
                <a:solidFill>
                  <a:schemeClr val="tx2"/>
                </a:solidFill>
                <a:latin typeface="Times New Roman" pitchFamily="18" charset="0"/>
                <a:cs typeface="Times New Roman" pitchFamily="18" charset="0"/>
              </a:rPr>
              <a:t>Tortured and killed dogs and cats</a:t>
            </a:r>
          </a:p>
          <a:p>
            <a:pPr marL="342900" indent="-342900" algn="l">
              <a:buFont typeface="Arial" pitchFamily="34" charset="0"/>
              <a:buChar char="•"/>
            </a:pPr>
            <a:endParaRPr lang="en-US" sz="2400" cap="none" dirty="0" smtClean="0">
              <a:latin typeface="Times New Roman" pitchFamily="18" charset="0"/>
              <a:cs typeface="Times New Roman" pitchFamily="18" charset="0"/>
            </a:endParaRPr>
          </a:p>
          <a:p>
            <a:endParaRPr lang="en-US" sz="2400" cap="none" dirty="0" smtClean="0">
              <a:latin typeface="Times New Roman" pitchFamily="18" charset="0"/>
              <a:cs typeface="Times New Roman" pitchFamily="18" charset="0"/>
            </a:endParaRPr>
          </a:p>
          <a:p>
            <a:endParaRPr lang="en-US" sz="2400" cap="none" dirty="0">
              <a:latin typeface="Times New Roman" pitchFamily="18" charset="0"/>
              <a:cs typeface="Times New Roman" pitchFamily="18" charset="0"/>
            </a:endParaRPr>
          </a:p>
        </p:txBody>
      </p:sp>
      <p:sp>
        <p:nvSpPr>
          <p:cNvPr id="3" name="Title 2"/>
          <p:cNvSpPr>
            <a:spLocks noGrp="1"/>
          </p:cNvSpPr>
          <p:nvPr>
            <p:ph type="title"/>
          </p:nvPr>
        </p:nvSpPr>
        <p:spPr>
          <a:xfrm>
            <a:off x="685800" y="533400"/>
            <a:ext cx="7772400" cy="1524000"/>
          </a:xfrm>
        </p:spPr>
        <p:txBody>
          <a:bodyPr>
            <a:noAutofit/>
          </a:bodyPr>
          <a:lstStyle/>
          <a:p>
            <a:r>
              <a:rPr lang="en-US" sz="4000" dirty="0" smtClean="0">
                <a:latin typeface="Times New Roman" pitchFamily="18" charset="0"/>
                <a:cs typeface="Times New Roman" pitchFamily="18" charset="0"/>
              </a:rPr>
              <a:t>Examples of the Link Between Animal Cruelty and Interpersonal Violence</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686800" cy="3886200"/>
          </a:xfrm>
        </p:spPr>
        <p:txBody>
          <a:bodyPr>
            <a:normAutofit fontScale="62500" lnSpcReduction="20000"/>
          </a:bodyPr>
          <a:lstStyle/>
          <a:p>
            <a:r>
              <a:rPr lang="en-US" sz="2800" u="sng" cap="none" dirty="0" smtClean="0">
                <a:latin typeface="Times New Roman" pitchFamily="18" charset="0"/>
                <a:cs typeface="Times New Roman" pitchFamily="18" charset="0"/>
              </a:rPr>
              <a:t>Animal neglect as a symptom of child neglect or cruelty </a:t>
            </a:r>
          </a:p>
          <a:p>
            <a:pPr>
              <a:buFont typeface="Wingdings" pitchFamily="2" charset="2"/>
              <a:buChar char="v"/>
            </a:pPr>
            <a:endParaRPr lang="en-US" sz="2700" b="0" cap="none" dirty="0" smtClean="0">
              <a:latin typeface="Times New Roman" pitchFamily="18" charset="0"/>
              <a:cs typeface="Times New Roman" pitchFamily="18" charset="0"/>
            </a:endParaRPr>
          </a:p>
          <a:p>
            <a:pPr>
              <a:buFont typeface="Wingdings" pitchFamily="2" charset="2"/>
              <a:buChar char="v"/>
            </a:pPr>
            <a:r>
              <a:rPr lang="en-US" sz="2700" b="0" cap="none" dirty="0" smtClean="0">
                <a:latin typeface="Times New Roman" pitchFamily="18" charset="0"/>
                <a:cs typeface="Times New Roman" pitchFamily="18" charset="0"/>
              </a:rPr>
              <a:t>June 2013: Two Florida parents were charged with animal abuse and child neglect for keeping two children and 19 neglected, starving dogs and cats in a condemned family home.</a:t>
            </a:r>
          </a:p>
          <a:p>
            <a:endParaRPr lang="en-US" sz="2700" b="0" cap="none" dirty="0" smtClean="0">
              <a:latin typeface="Times New Roman" pitchFamily="18" charset="0"/>
              <a:cs typeface="Times New Roman" pitchFamily="18" charset="0"/>
            </a:endParaRPr>
          </a:p>
          <a:p>
            <a:pPr>
              <a:buFont typeface="Wingdings" pitchFamily="2" charset="2"/>
              <a:buChar char="v"/>
            </a:pPr>
            <a:r>
              <a:rPr lang="en-US" sz="2700" b="0" cap="none" dirty="0" smtClean="0">
                <a:latin typeface="Times New Roman" pitchFamily="18" charset="0"/>
                <a:cs typeface="Times New Roman" pitchFamily="18" charset="0"/>
              </a:rPr>
              <a:t>2012: Two parents in Pennsylvania were charged with child neglect and animal abuse when police discovered their two young children and pets in a home infested with roaches, covered in feces and urine and one of the children reported that the father had beaten him. Most of the animals were in poor health without food, water or shelter.</a:t>
            </a:r>
          </a:p>
          <a:p>
            <a:endParaRPr lang="en-US" sz="2700" b="0" cap="none" dirty="0" smtClean="0">
              <a:latin typeface="Times New Roman" pitchFamily="18" charset="0"/>
              <a:cs typeface="Times New Roman" pitchFamily="18" charset="0"/>
            </a:endParaRPr>
          </a:p>
          <a:p>
            <a:pPr>
              <a:buFont typeface="Wingdings" pitchFamily="2" charset="2"/>
              <a:buChar char="v"/>
            </a:pPr>
            <a:r>
              <a:rPr lang="en-US" sz="2700" b="0" cap="none" dirty="0">
                <a:latin typeface="Times New Roman" pitchFamily="18" charset="0"/>
                <a:cs typeface="Times New Roman" pitchFamily="18" charset="0"/>
              </a:rPr>
              <a:t>2012: Two women in Florida were charged with child abuse and animal cruelty after police found a baby surrounded by animal feces and urine and a starving dog tied up in the yard without food or water.</a:t>
            </a:r>
          </a:p>
          <a:p>
            <a:pPr>
              <a:buFont typeface="Wingdings" pitchFamily="2" charset="2"/>
              <a:buChar char="v"/>
            </a:pPr>
            <a:endParaRPr lang="en-US" sz="2700" b="0" cap="none" dirty="0" smtClean="0">
              <a:latin typeface="Times New Roman" pitchFamily="18" charset="0"/>
              <a:cs typeface="Times New Roman" pitchFamily="18" charset="0"/>
            </a:endParaRPr>
          </a:p>
          <a:p>
            <a:endParaRPr lang="en-US" sz="2800" cap="none" dirty="0"/>
          </a:p>
        </p:txBody>
      </p:sp>
      <p:sp>
        <p:nvSpPr>
          <p:cNvPr id="3" name="Title 2"/>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Examples of the Link Between Animal Cruelty and Interpersonal Violence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686800" cy="3886200"/>
          </a:xfrm>
        </p:spPr>
        <p:txBody>
          <a:bodyPr>
            <a:normAutofit fontScale="70000" lnSpcReduction="20000"/>
          </a:bodyPr>
          <a:lstStyle/>
          <a:p>
            <a:r>
              <a:rPr lang="en-US" sz="2800" u="sng" cap="none" dirty="0" smtClean="0">
                <a:latin typeface="Times New Roman" pitchFamily="18" charset="0"/>
                <a:cs typeface="Times New Roman" pitchFamily="18" charset="0"/>
              </a:rPr>
              <a:t>Animal neglect as a symptom of child neglect or cruelty </a:t>
            </a:r>
          </a:p>
          <a:p>
            <a:pPr>
              <a:buFont typeface="Wingdings" pitchFamily="2" charset="2"/>
              <a:buChar char="v"/>
            </a:pPr>
            <a:endParaRPr lang="en-US" sz="2700" b="0" cap="none" dirty="0" smtClean="0">
              <a:latin typeface="Times New Roman" pitchFamily="18" charset="0"/>
              <a:cs typeface="Times New Roman" pitchFamily="18" charset="0"/>
            </a:endParaRPr>
          </a:p>
          <a:p>
            <a:pPr>
              <a:buFont typeface="Wingdings" pitchFamily="2" charset="2"/>
              <a:buChar char="v"/>
            </a:pPr>
            <a:r>
              <a:rPr lang="en-US" sz="2800" b="0" cap="none" dirty="0" smtClean="0">
                <a:latin typeface="Times New Roman" pitchFamily="18" charset="0"/>
                <a:cs typeface="Times New Roman" pitchFamily="18" charset="0"/>
              </a:rPr>
              <a:t>2012: A Florida woman was charged with child neglect and animal cruelty when police responded to a report of animal cruelty, finding two children in “deplorable conditions,” 22 dogs confined without food or water, one with a broken leg, and a dead bird. The women had previously been charged with animal cruelty.</a:t>
            </a:r>
          </a:p>
          <a:p>
            <a:pPr>
              <a:buFont typeface="Wingdings" pitchFamily="2" charset="2"/>
              <a:buChar char="v"/>
            </a:pPr>
            <a:endParaRPr lang="en-US" sz="2800" b="0" cap="none" dirty="0" smtClean="0">
              <a:latin typeface="Times New Roman" pitchFamily="18" charset="0"/>
              <a:cs typeface="Times New Roman" pitchFamily="18" charset="0"/>
            </a:endParaRPr>
          </a:p>
          <a:p>
            <a:pPr>
              <a:buFont typeface="Wingdings" pitchFamily="2" charset="2"/>
              <a:buChar char="v"/>
            </a:pPr>
            <a:r>
              <a:rPr lang="en-US" sz="2800" b="0" cap="none" dirty="0" smtClean="0">
                <a:latin typeface="Times New Roman" pitchFamily="18" charset="0"/>
                <a:cs typeface="Times New Roman" pitchFamily="18" charset="0"/>
              </a:rPr>
              <a:t>2005: Two parents in Indiana were charged with felony child abuse and animal cruelty, stemming from an investigation into the plight of a dog tied up outside without food and water. Upon entering the home police found a three month old child lying near piles of feces, trash and rotten food. </a:t>
            </a:r>
          </a:p>
          <a:p>
            <a:pPr>
              <a:buFont typeface="Wingdings" pitchFamily="2" charset="2"/>
              <a:buChar char="v"/>
            </a:pPr>
            <a:endParaRPr lang="en-US" sz="2700" b="0" cap="none" dirty="0" smtClean="0">
              <a:latin typeface="Times New Roman" pitchFamily="18" charset="0"/>
              <a:cs typeface="Times New Roman" pitchFamily="18" charset="0"/>
            </a:endParaRPr>
          </a:p>
          <a:p>
            <a:endParaRPr lang="en-US" sz="2800" cap="none" dirty="0"/>
          </a:p>
        </p:txBody>
      </p:sp>
      <p:sp>
        <p:nvSpPr>
          <p:cNvPr id="3" name="Title 2"/>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Examples of the Link Between Animal Cruelty and Interpersonal Violence</a:t>
            </a:r>
            <a:endParaRPr lang="en-US" dirty="0"/>
          </a:p>
        </p:txBody>
      </p:sp>
    </p:spTree>
    <p:extLst>
      <p:ext uri="{BB962C8B-B14F-4D97-AF65-F5344CB8AC3E}">
        <p14:creationId xmlns="" xmlns:p14="http://schemas.microsoft.com/office/powerpoint/2010/main" val="25047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590800"/>
            <a:ext cx="8763000" cy="3886200"/>
          </a:xfrm>
        </p:spPr>
        <p:txBody>
          <a:bodyPr>
            <a:normAutofit/>
          </a:bodyPr>
          <a:lstStyle/>
          <a:p>
            <a:r>
              <a:rPr lang="en-US" sz="2800" cap="none" dirty="0" smtClean="0">
                <a:latin typeface="Times New Roman" pitchFamily="18" charset="0"/>
                <a:cs typeface="Times New Roman" pitchFamily="18" charset="0"/>
              </a:rPr>
              <a:t>Physical animal cruelty as a symptom of child abuse and family violence:</a:t>
            </a:r>
          </a:p>
          <a:p>
            <a:endParaRPr lang="en-US" sz="2800" cap="none" dirty="0">
              <a:latin typeface="Times New Roman" pitchFamily="18" charset="0"/>
              <a:cs typeface="Times New Roman" pitchFamily="18" charset="0"/>
            </a:endParaRPr>
          </a:p>
          <a:p>
            <a:r>
              <a:rPr lang="en-US" sz="2800" dirty="0" smtClean="0">
                <a:solidFill>
                  <a:schemeClr val="accent1"/>
                </a:solidFill>
                <a:latin typeface="Times New Roman" pitchFamily="18" charset="0"/>
                <a:cs typeface="Times New Roman" pitchFamily="18" charset="0"/>
              </a:rPr>
              <a:t>“</a:t>
            </a:r>
            <a:r>
              <a:rPr lang="en-US" sz="2800" dirty="0">
                <a:solidFill>
                  <a:schemeClr val="accent1"/>
                </a:solidFill>
                <a:latin typeface="Times New Roman" pitchFamily="18" charset="0"/>
                <a:cs typeface="Times New Roman" pitchFamily="18" charset="0"/>
              </a:rPr>
              <a:t>Look what I can do with your animal, </a:t>
            </a:r>
            <a:r>
              <a:rPr lang="en-US" sz="2800" dirty="0" smtClean="0">
                <a:solidFill>
                  <a:schemeClr val="accent1"/>
                </a:solidFill>
                <a:latin typeface="Times New Roman" pitchFamily="18" charset="0"/>
                <a:cs typeface="Times New Roman" pitchFamily="18" charset="0"/>
              </a:rPr>
              <a:t>and imagine </a:t>
            </a:r>
            <a:br>
              <a:rPr lang="en-US" sz="2800" dirty="0" smtClean="0">
                <a:solidFill>
                  <a:schemeClr val="accent1"/>
                </a:solidFill>
                <a:latin typeface="Times New Roman" pitchFamily="18" charset="0"/>
                <a:cs typeface="Times New Roman" pitchFamily="18" charset="0"/>
              </a:rPr>
            </a:br>
            <a:r>
              <a:rPr lang="en-US" sz="2800" dirty="0" smtClean="0">
                <a:solidFill>
                  <a:schemeClr val="accent1"/>
                </a:solidFill>
                <a:latin typeface="Times New Roman" pitchFamily="18" charset="0"/>
                <a:cs typeface="Times New Roman" pitchFamily="18" charset="0"/>
              </a:rPr>
              <a:t>what </a:t>
            </a:r>
            <a:r>
              <a:rPr lang="en-US" sz="2800" dirty="0">
                <a:solidFill>
                  <a:schemeClr val="accent1"/>
                </a:solidFill>
                <a:latin typeface="Times New Roman" pitchFamily="18" charset="0"/>
                <a:cs typeface="Times New Roman" pitchFamily="18" charset="0"/>
              </a:rPr>
              <a:t>I can do to you.</a:t>
            </a:r>
            <a:r>
              <a:rPr lang="en-US" sz="2800" dirty="0" smtClean="0">
                <a:solidFill>
                  <a:schemeClr val="accent1"/>
                </a:solidFill>
                <a:latin typeface="Times New Roman" pitchFamily="18" charset="0"/>
                <a:cs typeface="Times New Roman" pitchFamily="18" charset="0"/>
              </a:rPr>
              <a:t>”</a:t>
            </a:r>
          </a:p>
          <a:p>
            <a:pPr algn="l"/>
            <a:endParaRPr lang="en-US" sz="1200" cap="none" dirty="0" smtClean="0">
              <a:latin typeface="Times New Roman"/>
              <a:cs typeface="Times New Roman"/>
            </a:endParaRPr>
          </a:p>
          <a:p>
            <a:pPr algn="l"/>
            <a:endParaRPr lang="en-US" sz="1200" cap="none" dirty="0">
              <a:latin typeface="Times New Roman"/>
              <a:cs typeface="Times New Roman"/>
            </a:endParaRPr>
          </a:p>
          <a:p>
            <a:pPr algn="l"/>
            <a:endParaRPr lang="en-US" sz="1200" cap="none" dirty="0" smtClean="0">
              <a:latin typeface="Times New Roman"/>
              <a:cs typeface="Times New Roman"/>
            </a:endParaRPr>
          </a:p>
          <a:p>
            <a:pPr algn="l"/>
            <a:r>
              <a:rPr lang="en-US" sz="1200" cap="none" dirty="0" smtClean="0">
                <a:latin typeface="Times New Roman"/>
                <a:cs typeface="Times New Roman"/>
              </a:rPr>
              <a:t>(Cynthia Hodges, </a:t>
            </a:r>
            <a:r>
              <a:rPr lang="en-US" sz="1200" i="1" cap="none" dirty="0" smtClean="0">
                <a:latin typeface="Times New Roman"/>
                <a:cs typeface="Times New Roman"/>
              </a:rPr>
              <a:t>The Link Between Animal Cruelty and Violence Toward People</a:t>
            </a:r>
            <a:r>
              <a:rPr lang="en-US" sz="1200" cap="none" dirty="0" smtClean="0">
                <a:latin typeface="Times New Roman"/>
                <a:cs typeface="Times New Roman"/>
              </a:rPr>
              <a:t>, 2007)</a:t>
            </a:r>
            <a:endParaRPr lang="en-US" sz="1200" cap="none" dirty="0" smtClean="0">
              <a:solidFill>
                <a:schemeClr val="accent1"/>
              </a:solidFill>
              <a:latin typeface="Times New Roman"/>
              <a:cs typeface="Times New Roman"/>
            </a:endParaRPr>
          </a:p>
          <a:p>
            <a:endParaRPr lang="en-US" sz="2800" cap="none"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4000" dirty="0" smtClean="0">
                <a:latin typeface="Times New Roman" pitchFamily="18" charset="0"/>
                <a:cs typeface="Times New Roman" pitchFamily="18" charset="0"/>
              </a:rPr>
              <a:t>Examples of the Link Between Animal Cruelty and Interpersonal Violence</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667000"/>
            <a:ext cx="8305800" cy="3657600"/>
          </a:xfrm>
        </p:spPr>
        <p:txBody>
          <a:bodyPr>
            <a:normAutofit fontScale="62500" lnSpcReduction="20000"/>
          </a:bodyPr>
          <a:lstStyle/>
          <a:p>
            <a:r>
              <a:rPr lang="en-US" sz="2800" u="sng" cap="none" dirty="0">
                <a:latin typeface="Times New Roman" pitchFamily="18" charset="0"/>
                <a:cs typeface="Times New Roman" pitchFamily="18" charset="0"/>
              </a:rPr>
              <a:t>Animal </a:t>
            </a:r>
            <a:r>
              <a:rPr lang="en-US" sz="2800" u="sng" cap="none" dirty="0" smtClean="0">
                <a:latin typeface="Times New Roman" pitchFamily="18" charset="0"/>
                <a:cs typeface="Times New Roman" pitchFamily="18" charset="0"/>
              </a:rPr>
              <a:t>cruelty </a:t>
            </a:r>
            <a:r>
              <a:rPr lang="en-US" sz="2800" u="sng" cap="none" dirty="0">
                <a:latin typeface="Times New Roman" pitchFamily="18" charset="0"/>
                <a:cs typeface="Times New Roman" pitchFamily="18" charset="0"/>
              </a:rPr>
              <a:t>as a symptom of child </a:t>
            </a:r>
            <a:r>
              <a:rPr lang="en-US" sz="2800" u="sng" cap="none" dirty="0" smtClean="0">
                <a:latin typeface="Times New Roman" pitchFamily="18" charset="0"/>
                <a:cs typeface="Times New Roman" pitchFamily="18" charset="0"/>
              </a:rPr>
              <a:t>abuse or </a:t>
            </a:r>
            <a:br>
              <a:rPr lang="en-US" sz="2800" u="sng" cap="none" dirty="0" smtClean="0">
                <a:latin typeface="Times New Roman" pitchFamily="18" charset="0"/>
                <a:cs typeface="Times New Roman" pitchFamily="18" charset="0"/>
              </a:rPr>
            </a:br>
            <a:r>
              <a:rPr lang="en-US" sz="2800" u="sng" cap="none" dirty="0" smtClean="0">
                <a:latin typeface="Times New Roman" pitchFamily="18" charset="0"/>
                <a:cs typeface="Times New Roman" pitchFamily="18" charset="0"/>
              </a:rPr>
              <a:t>family violence</a:t>
            </a:r>
            <a:endParaRPr lang="en-US" sz="2800" u="sng" cap="none" dirty="0">
              <a:latin typeface="Times New Roman" pitchFamily="18" charset="0"/>
              <a:cs typeface="Times New Roman" pitchFamily="18" charset="0"/>
            </a:endParaRPr>
          </a:p>
          <a:p>
            <a:pPr>
              <a:buFont typeface="Wingdings" pitchFamily="2" charset="2"/>
              <a:buChar char="v"/>
            </a:pPr>
            <a:endParaRPr lang="en-US" sz="2800" b="0" cap="none" dirty="0" smtClean="0">
              <a:latin typeface="Times New Roman" pitchFamily="18" charset="0"/>
              <a:cs typeface="Times New Roman" pitchFamily="18" charset="0"/>
            </a:endParaRPr>
          </a:p>
          <a:p>
            <a:pPr>
              <a:buFont typeface="Wingdings" pitchFamily="2" charset="2"/>
              <a:buChar char="v"/>
            </a:pPr>
            <a:r>
              <a:rPr lang="en-US" sz="2800" b="0" cap="none" dirty="0" smtClean="0">
                <a:latin typeface="Times New Roman" pitchFamily="18" charset="0"/>
                <a:cs typeface="Times New Roman" pitchFamily="18" charset="0"/>
              </a:rPr>
              <a:t>2013: Police in Texas responding to a 911 call from a woman who claimed her husband had threatened to kill her led to the husband’s arrest for animal cruelty when detectives found 13 dogs beaten and locked in cages, without food or water, covered in feces, and with cuts and untreated broken bones consistent with dog fighting injuries.</a:t>
            </a:r>
          </a:p>
          <a:p>
            <a:endParaRPr lang="en-US" sz="2800" b="0" cap="none" dirty="0" smtClean="0">
              <a:latin typeface="Times New Roman" pitchFamily="18" charset="0"/>
              <a:cs typeface="Times New Roman" pitchFamily="18" charset="0"/>
            </a:endParaRPr>
          </a:p>
          <a:p>
            <a:pPr>
              <a:buFont typeface="Wingdings" pitchFamily="2" charset="2"/>
              <a:buChar char="v"/>
            </a:pPr>
            <a:r>
              <a:rPr lang="en-US" sz="2800" b="0" cap="none" dirty="0" smtClean="0">
                <a:latin typeface="Times New Roman" pitchFamily="18" charset="0"/>
                <a:cs typeface="Times New Roman" pitchFamily="18" charset="0"/>
              </a:rPr>
              <a:t>2013: A man in Michigan was charged with animal cruelty for beating his neighbor’s dog to death with a golf club.  The man reportedly threatened the woman and her infant son, saying “</a:t>
            </a:r>
            <a:r>
              <a:rPr lang="en-US" sz="2800" b="0" cap="none" dirty="0">
                <a:latin typeface="Times New Roman" pitchFamily="18" charset="0"/>
                <a:cs typeface="Times New Roman" pitchFamily="18" charset="0"/>
              </a:rPr>
              <a:t>I</a:t>
            </a:r>
            <a:r>
              <a:rPr lang="en-US" sz="2800" b="0" cap="none" dirty="0" smtClean="0">
                <a:latin typeface="Times New Roman" pitchFamily="18" charset="0"/>
                <a:cs typeface="Times New Roman" pitchFamily="18" charset="0"/>
              </a:rPr>
              <a:t> killed your dog, what more do I have to do to you guys? Next will be your son.”</a:t>
            </a:r>
            <a:endParaRPr lang="en-US" sz="2800" dirty="0" smtClean="0">
              <a:latin typeface="Times New Roman" pitchFamily="18" charset="0"/>
              <a:cs typeface="Times New Roman" pitchFamily="18" charset="0"/>
            </a:endParaRPr>
          </a:p>
          <a:p>
            <a:pPr>
              <a:buFont typeface="Wingdings" pitchFamily="2" charset="2"/>
              <a:buChar char="v"/>
            </a:pPr>
            <a:endParaRPr lang="en-US" sz="2800" dirty="0">
              <a:solidFill>
                <a:schemeClr val="accent1"/>
              </a:solidFill>
              <a:latin typeface="Times New Roman" pitchFamily="18" charset="0"/>
              <a:cs typeface="Times New Roman" pitchFamily="18" charset="0"/>
            </a:endParaRPr>
          </a:p>
          <a:p>
            <a:pPr>
              <a:buFont typeface="Wingdings" pitchFamily="2" charset="2"/>
              <a:buChar char="v"/>
            </a:pPr>
            <a:endParaRPr lang="en-US" sz="2800" dirty="0">
              <a:latin typeface="Times New Roman" pitchFamily="18" charset="0"/>
              <a:cs typeface="Times New Roman" pitchFamily="18" charset="0"/>
            </a:endParaRPr>
          </a:p>
          <a:p>
            <a:endParaRPr lang="en-US" sz="2800" cap="none"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4000" dirty="0" smtClean="0">
                <a:latin typeface="Times New Roman" pitchFamily="18" charset="0"/>
                <a:cs typeface="Times New Roman" pitchFamily="18" charset="0"/>
              </a:rPr>
              <a:t>Examples of the Link Between Animal Cruelty and Interpersonal Violence</a:t>
            </a:r>
            <a:endParaRPr lang="en-US" sz="4000" dirty="0"/>
          </a:p>
        </p:txBody>
      </p:sp>
    </p:spTree>
    <p:extLst>
      <p:ext uri="{BB962C8B-B14F-4D97-AF65-F5344CB8AC3E}">
        <p14:creationId xmlns="" xmlns:p14="http://schemas.microsoft.com/office/powerpoint/2010/main" val="1052276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667000"/>
            <a:ext cx="8610600" cy="3886200"/>
          </a:xfrm>
        </p:spPr>
        <p:txBody>
          <a:bodyPr>
            <a:normAutofit fontScale="47500" lnSpcReduction="20000"/>
          </a:bodyPr>
          <a:lstStyle/>
          <a:p>
            <a:r>
              <a:rPr lang="en-US" sz="4200" u="sng" cap="none" dirty="0">
                <a:latin typeface="Times New Roman" pitchFamily="18" charset="0"/>
                <a:cs typeface="Times New Roman" pitchFamily="18" charset="0"/>
              </a:rPr>
              <a:t>Animal </a:t>
            </a:r>
            <a:r>
              <a:rPr lang="en-US" sz="4200" u="sng" cap="none" dirty="0" smtClean="0">
                <a:latin typeface="Times New Roman" pitchFamily="18" charset="0"/>
                <a:cs typeface="Times New Roman" pitchFamily="18" charset="0"/>
              </a:rPr>
              <a:t>cruelty </a:t>
            </a:r>
            <a:r>
              <a:rPr lang="en-US" sz="4200" u="sng" cap="none" dirty="0">
                <a:latin typeface="Times New Roman" pitchFamily="18" charset="0"/>
                <a:cs typeface="Times New Roman" pitchFamily="18" charset="0"/>
              </a:rPr>
              <a:t>as a symptom of child </a:t>
            </a:r>
            <a:r>
              <a:rPr lang="en-US" sz="4200" u="sng" cap="none" dirty="0" smtClean="0">
                <a:latin typeface="Times New Roman" pitchFamily="18" charset="0"/>
                <a:cs typeface="Times New Roman" pitchFamily="18" charset="0"/>
              </a:rPr>
              <a:t>abuse or </a:t>
            </a:r>
            <a:br>
              <a:rPr lang="en-US" sz="4200" u="sng" cap="none" dirty="0" smtClean="0">
                <a:latin typeface="Times New Roman" pitchFamily="18" charset="0"/>
                <a:cs typeface="Times New Roman" pitchFamily="18" charset="0"/>
              </a:rPr>
            </a:br>
            <a:r>
              <a:rPr lang="en-US" sz="4200" u="sng" cap="none" dirty="0" smtClean="0">
                <a:latin typeface="Times New Roman" pitchFamily="18" charset="0"/>
                <a:cs typeface="Times New Roman" pitchFamily="18" charset="0"/>
              </a:rPr>
              <a:t>family violence</a:t>
            </a:r>
            <a:endParaRPr lang="en-US" sz="4200" u="sng" cap="none" dirty="0">
              <a:latin typeface="Times New Roman" pitchFamily="18" charset="0"/>
              <a:cs typeface="Times New Roman" pitchFamily="18" charset="0"/>
            </a:endParaRPr>
          </a:p>
          <a:p>
            <a:pPr>
              <a:buFont typeface="Wingdings" pitchFamily="2" charset="2"/>
              <a:buChar char="v"/>
            </a:pPr>
            <a:endParaRPr lang="en-US" sz="2800" b="0" cap="none" dirty="0" smtClean="0">
              <a:latin typeface="Times New Roman" pitchFamily="18" charset="0"/>
              <a:cs typeface="Times New Roman" pitchFamily="18" charset="0"/>
            </a:endParaRPr>
          </a:p>
          <a:p>
            <a:pPr>
              <a:buFont typeface="Wingdings" pitchFamily="2" charset="2"/>
              <a:buChar char="v"/>
            </a:pPr>
            <a:r>
              <a:rPr lang="en-US" sz="3800" b="0" cap="none" dirty="0" smtClean="0">
                <a:latin typeface="Times New Roman" pitchFamily="18" charset="0"/>
                <a:cs typeface="Times New Roman" pitchFamily="18" charset="0"/>
              </a:rPr>
              <a:t>2013: A man in Texas was charged with felony assault and animal cruelty for assaulting his girlfriend and killing their dogs. A month prior to assaulting his girlfriend, the man killed her 5 lb. poodle by slamming the dog into the wall.  One month later, the man beat his girlfriend for several hours and then stabbed the couple’s other dog to death when the dog tried to protect the woman.</a:t>
            </a:r>
          </a:p>
          <a:p>
            <a:endParaRPr lang="en-US" sz="3800" b="0" cap="none" dirty="0" smtClean="0">
              <a:latin typeface="Times New Roman" pitchFamily="18" charset="0"/>
              <a:cs typeface="Times New Roman" pitchFamily="18" charset="0"/>
            </a:endParaRPr>
          </a:p>
          <a:p>
            <a:pPr>
              <a:buFont typeface="Wingdings" pitchFamily="2" charset="2"/>
              <a:buChar char="v"/>
            </a:pPr>
            <a:r>
              <a:rPr lang="en-US" sz="3800" b="0" cap="none" dirty="0" smtClean="0">
                <a:latin typeface="Times New Roman" pitchFamily="18" charset="0"/>
                <a:cs typeface="Times New Roman" pitchFamily="18" charset="0"/>
              </a:rPr>
              <a:t>2012: A man in Alabama was charged with animal cruelty for killing the family dog by slicing open his dog’s neck in an attempt to intimidate his wife during a custody battle over their children. The man reportedly sent photographs of the dog to his wife with the caption, “your day is coming.”</a:t>
            </a:r>
            <a:endParaRPr lang="en-US" sz="3800" dirty="0">
              <a:latin typeface="Times New Roman" pitchFamily="18" charset="0"/>
              <a:cs typeface="Times New Roman" pitchFamily="18" charset="0"/>
            </a:endParaRPr>
          </a:p>
          <a:p>
            <a:endParaRPr lang="en-US" sz="2800" dirty="0">
              <a:solidFill>
                <a:schemeClr val="accent1"/>
              </a:solidFill>
              <a:latin typeface="Times New Roman" pitchFamily="18" charset="0"/>
              <a:cs typeface="Times New Roman" pitchFamily="18" charset="0"/>
            </a:endParaRPr>
          </a:p>
          <a:p>
            <a:pPr>
              <a:buFont typeface="Wingdings" pitchFamily="2" charset="2"/>
              <a:buChar char="v"/>
            </a:pPr>
            <a:endParaRPr lang="en-US" sz="2800" dirty="0">
              <a:latin typeface="Times New Roman" pitchFamily="18" charset="0"/>
              <a:cs typeface="Times New Roman" pitchFamily="18" charset="0"/>
            </a:endParaRPr>
          </a:p>
          <a:p>
            <a:pPr>
              <a:buFont typeface="Wingdings" pitchFamily="2" charset="2"/>
              <a:buChar char="v"/>
            </a:pPr>
            <a:endParaRPr lang="en-US" sz="2800" dirty="0">
              <a:solidFill>
                <a:schemeClr val="accent1"/>
              </a:solidFill>
              <a:latin typeface="Times New Roman" pitchFamily="18" charset="0"/>
              <a:cs typeface="Times New Roman" pitchFamily="18" charset="0"/>
            </a:endParaRPr>
          </a:p>
          <a:p>
            <a:pPr>
              <a:buFont typeface="Wingdings" pitchFamily="2" charset="2"/>
              <a:buChar char="v"/>
            </a:pPr>
            <a:endParaRPr lang="en-US" sz="2800" dirty="0">
              <a:latin typeface="Times New Roman" pitchFamily="18" charset="0"/>
              <a:cs typeface="Times New Roman" pitchFamily="18" charset="0"/>
            </a:endParaRPr>
          </a:p>
          <a:p>
            <a:endParaRPr lang="en-US" sz="2800" cap="none"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4000" dirty="0" smtClean="0">
                <a:latin typeface="Times New Roman" pitchFamily="18" charset="0"/>
                <a:cs typeface="Times New Roman" pitchFamily="18" charset="0"/>
              </a:rPr>
              <a:t>Examples of the Link Between Animal Cruelty and Interpersonal Violence</a:t>
            </a:r>
            <a:endParaRPr lang="en-US" sz="4000" dirty="0"/>
          </a:p>
        </p:txBody>
      </p:sp>
    </p:spTree>
    <p:extLst>
      <p:ext uri="{BB962C8B-B14F-4D97-AF65-F5344CB8AC3E}">
        <p14:creationId xmlns="" xmlns:p14="http://schemas.microsoft.com/office/powerpoint/2010/main" val="92279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610600" cy="4038600"/>
          </a:xfrm>
        </p:spPr>
        <p:txBody>
          <a:bodyPr>
            <a:normAutofit fontScale="55000" lnSpcReduction="20000"/>
          </a:bodyPr>
          <a:lstStyle/>
          <a:p>
            <a:r>
              <a:rPr lang="en-US" sz="3600" u="sng" cap="none" dirty="0">
                <a:latin typeface="Times New Roman" pitchFamily="18" charset="0"/>
                <a:cs typeface="Times New Roman" pitchFamily="18" charset="0"/>
              </a:rPr>
              <a:t>Animal </a:t>
            </a:r>
            <a:r>
              <a:rPr lang="en-US" sz="3600" u="sng" cap="none" dirty="0" smtClean="0">
                <a:latin typeface="Times New Roman" pitchFamily="18" charset="0"/>
                <a:cs typeface="Times New Roman" pitchFamily="18" charset="0"/>
              </a:rPr>
              <a:t>cruelty </a:t>
            </a:r>
            <a:r>
              <a:rPr lang="en-US" sz="3600" u="sng" cap="none" dirty="0">
                <a:latin typeface="Times New Roman" pitchFamily="18" charset="0"/>
                <a:cs typeface="Times New Roman" pitchFamily="18" charset="0"/>
              </a:rPr>
              <a:t>as a symptom of child </a:t>
            </a:r>
            <a:r>
              <a:rPr lang="en-US" sz="3600" u="sng" cap="none" dirty="0" smtClean="0">
                <a:latin typeface="Times New Roman" pitchFamily="18" charset="0"/>
                <a:cs typeface="Times New Roman" pitchFamily="18" charset="0"/>
              </a:rPr>
              <a:t>abuse or </a:t>
            </a:r>
            <a:br>
              <a:rPr lang="en-US" sz="3600" u="sng" cap="none" dirty="0" smtClean="0">
                <a:latin typeface="Times New Roman" pitchFamily="18" charset="0"/>
                <a:cs typeface="Times New Roman" pitchFamily="18" charset="0"/>
              </a:rPr>
            </a:br>
            <a:r>
              <a:rPr lang="en-US" sz="3600" u="sng" cap="none" dirty="0" smtClean="0">
                <a:latin typeface="Times New Roman" pitchFamily="18" charset="0"/>
                <a:cs typeface="Times New Roman" pitchFamily="18" charset="0"/>
              </a:rPr>
              <a:t>family violence</a:t>
            </a:r>
            <a:r>
              <a:rPr lang="en-US" sz="4200" u="sng" cap="none" dirty="0" smtClean="0">
                <a:latin typeface="Times New Roman" pitchFamily="18" charset="0"/>
                <a:cs typeface="Times New Roman" pitchFamily="18" charset="0"/>
              </a:rPr>
              <a:t/>
            </a:r>
            <a:br>
              <a:rPr lang="en-US" sz="4200" u="sng" cap="none" dirty="0" smtClean="0">
                <a:latin typeface="Times New Roman" pitchFamily="18" charset="0"/>
                <a:cs typeface="Times New Roman" pitchFamily="18" charset="0"/>
              </a:rPr>
            </a:br>
            <a:endParaRPr lang="en-US" sz="4200" u="sng" cap="none" dirty="0">
              <a:latin typeface="Times New Roman" pitchFamily="18" charset="0"/>
              <a:cs typeface="Times New Roman" pitchFamily="18" charset="0"/>
            </a:endParaRPr>
          </a:p>
          <a:p>
            <a:pPr>
              <a:buFont typeface="Wingdings" pitchFamily="2" charset="2"/>
              <a:buChar char="v"/>
            </a:pPr>
            <a:r>
              <a:rPr lang="en-US" sz="2900" b="0" cap="none" dirty="0" smtClean="0">
                <a:latin typeface="Times New Roman" pitchFamily="18" charset="0"/>
                <a:cs typeface="Times New Roman" pitchFamily="18" charset="0"/>
              </a:rPr>
              <a:t> 2013: A man in North Carolina was charged with felony assault, child endangerment and animal cruelty after beating the family’s kitten to death and beating and choking his fiancée in front of their 2 year old daughter.</a:t>
            </a:r>
          </a:p>
          <a:p>
            <a:endParaRPr lang="en-US" sz="2900" b="0" cap="none" dirty="0" smtClean="0">
              <a:latin typeface="Times New Roman" pitchFamily="18" charset="0"/>
              <a:cs typeface="Times New Roman" pitchFamily="18" charset="0"/>
            </a:endParaRPr>
          </a:p>
          <a:p>
            <a:pPr>
              <a:buFont typeface="Wingdings" pitchFamily="2" charset="2"/>
              <a:buChar char="v"/>
            </a:pPr>
            <a:r>
              <a:rPr lang="en-US" sz="2900" b="0" cap="none" dirty="0" smtClean="0">
                <a:latin typeface="Times New Roman" pitchFamily="18" charset="0"/>
                <a:cs typeface="Times New Roman" pitchFamily="18" charset="0"/>
              </a:rPr>
              <a:t>2012: A man in </a:t>
            </a:r>
            <a:r>
              <a:rPr lang="en-US" sz="2900" b="0" cap="none" dirty="0">
                <a:latin typeface="Times New Roman" pitchFamily="18" charset="0"/>
                <a:cs typeface="Times New Roman" pitchFamily="18" charset="0"/>
              </a:rPr>
              <a:t>W</a:t>
            </a:r>
            <a:r>
              <a:rPr lang="en-US" sz="2900" b="0" cap="none" dirty="0" smtClean="0">
                <a:latin typeface="Times New Roman" pitchFamily="18" charset="0"/>
                <a:cs typeface="Times New Roman" pitchFamily="18" charset="0"/>
              </a:rPr>
              <a:t>est Virginia was charged with abduction and animal cruelty in connection with the torture and killing of 29 dogs in a domestic violence intimidation scheme. The man reportedly told his girlfriend that the only way she was leaving the house was “in a body bag” and forced her to watch him torture and kill animals, including forcing her to hold a puppy as he killed the dog with an electric drill. </a:t>
            </a:r>
            <a:br>
              <a:rPr lang="en-US" sz="2900" b="0" cap="none" dirty="0" smtClean="0">
                <a:latin typeface="Times New Roman" pitchFamily="18" charset="0"/>
                <a:cs typeface="Times New Roman" pitchFamily="18" charset="0"/>
              </a:rPr>
            </a:br>
            <a:endParaRPr lang="en-US" sz="2900" b="0" cap="none" dirty="0" smtClean="0">
              <a:latin typeface="Times New Roman" pitchFamily="18" charset="0"/>
              <a:cs typeface="Times New Roman" pitchFamily="18" charset="0"/>
            </a:endParaRPr>
          </a:p>
          <a:p>
            <a:pPr>
              <a:buFont typeface="Wingdings" pitchFamily="2" charset="2"/>
              <a:buChar char="v"/>
            </a:pPr>
            <a:r>
              <a:rPr lang="en-US" sz="2900" b="0" cap="none" dirty="0" smtClean="0">
                <a:latin typeface="Times New Roman" pitchFamily="18" charset="0"/>
                <a:cs typeface="Times New Roman" pitchFamily="18" charset="0"/>
              </a:rPr>
              <a:t> 2012: A man in Connecticut was sentenced to prison for animal cruelty and assault after killing his girlfriend’s cat and leaving it at her front door with a note reading “you’re next!” </a:t>
            </a:r>
            <a:endParaRPr lang="en-US" sz="2800" dirty="0">
              <a:solidFill>
                <a:schemeClr val="accent1"/>
              </a:solidFill>
              <a:latin typeface="Times New Roman" pitchFamily="18" charset="0"/>
              <a:cs typeface="Times New Roman" pitchFamily="18" charset="0"/>
            </a:endParaRPr>
          </a:p>
          <a:p>
            <a:pPr>
              <a:buFont typeface="Wingdings" pitchFamily="2" charset="2"/>
              <a:buChar char="v"/>
            </a:pPr>
            <a:endParaRPr lang="en-US" sz="2800" dirty="0">
              <a:latin typeface="Times New Roman" pitchFamily="18" charset="0"/>
              <a:cs typeface="Times New Roman" pitchFamily="18" charset="0"/>
            </a:endParaRPr>
          </a:p>
          <a:p>
            <a:pPr>
              <a:buFont typeface="Wingdings" pitchFamily="2" charset="2"/>
              <a:buChar char="v"/>
            </a:pPr>
            <a:endParaRPr lang="en-US" sz="2800" dirty="0">
              <a:solidFill>
                <a:schemeClr val="accent1"/>
              </a:solidFill>
              <a:latin typeface="Times New Roman" pitchFamily="18" charset="0"/>
              <a:cs typeface="Times New Roman" pitchFamily="18" charset="0"/>
            </a:endParaRPr>
          </a:p>
          <a:p>
            <a:pPr>
              <a:buFont typeface="Wingdings" pitchFamily="2" charset="2"/>
              <a:buChar char="v"/>
            </a:pPr>
            <a:endParaRPr lang="en-US" sz="2800" dirty="0">
              <a:latin typeface="Times New Roman" pitchFamily="18" charset="0"/>
              <a:cs typeface="Times New Roman" pitchFamily="18" charset="0"/>
            </a:endParaRPr>
          </a:p>
          <a:p>
            <a:endParaRPr lang="en-US" sz="2800" cap="none"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sz="4000" dirty="0" smtClean="0">
                <a:latin typeface="Times New Roman" pitchFamily="18" charset="0"/>
                <a:cs typeface="Times New Roman" pitchFamily="18" charset="0"/>
              </a:rPr>
              <a:t>Examples of the Link Between Animal Cruelty and Interpersonal Violence</a:t>
            </a:r>
            <a:endParaRPr lang="en-US" sz="4000" dirty="0"/>
          </a:p>
        </p:txBody>
      </p:sp>
    </p:spTree>
    <p:extLst>
      <p:ext uri="{BB962C8B-B14F-4D97-AF65-F5344CB8AC3E}">
        <p14:creationId xmlns="" xmlns:p14="http://schemas.microsoft.com/office/powerpoint/2010/main" val="2742706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90801"/>
            <a:ext cx="8305800" cy="1938992"/>
          </a:xfrm>
          <a:prstGeom prst="rect">
            <a:avLst/>
          </a:prstGeom>
          <a:noFill/>
        </p:spPr>
        <p:txBody>
          <a:bodyPr wrap="square" rtlCol="0">
            <a:spAutoFit/>
          </a:bodyPr>
          <a:lstStyle/>
          <a:p>
            <a:pPr algn="ctr"/>
            <a:r>
              <a:rPr lang="en-US" sz="4000" dirty="0" smtClean="0">
                <a:solidFill>
                  <a:schemeClr val="accent1"/>
                </a:solidFill>
                <a:latin typeface="Times New Roman" pitchFamily="18" charset="0"/>
                <a:cs typeface="Times New Roman" pitchFamily="18" charset="0"/>
              </a:rPr>
              <a:t>States With Laws Recognizing the Link Between Animal Cruelty and Interpersonal Violence</a:t>
            </a:r>
            <a:endParaRPr lang="en-US" sz="4000" dirty="0">
              <a:solidFill>
                <a:schemeClr val="accent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3893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2" name="Title 1"/>
          <p:cNvSpPr>
            <a:spLocks noGrp="1"/>
          </p:cNvSpPr>
          <p:nvPr>
            <p:ph type="title"/>
          </p:nvPr>
        </p:nvSpPr>
        <p:spPr/>
        <p:txBody>
          <a:bodyPr>
            <a:noAutofit/>
          </a:bodyPr>
          <a:lstStyle/>
          <a:p>
            <a:r>
              <a:rPr lang="en-US" sz="4000" b="1" dirty="0" smtClean="0">
                <a:latin typeface="Times New Roman"/>
                <a:cs typeface="Times New Roman"/>
              </a:rPr>
              <a:t>Recognition of “The Link” in  </a:t>
            </a:r>
            <a:br>
              <a:rPr lang="en-US" sz="4000" b="1" dirty="0" smtClean="0">
                <a:latin typeface="Times New Roman"/>
                <a:cs typeface="Times New Roman"/>
              </a:rPr>
            </a:br>
            <a:r>
              <a:rPr lang="en-US" sz="4000" b="1" dirty="0" smtClean="0">
                <a:latin typeface="Times New Roman"/>
                <a:cs typeface="Times New Roman"/>
              </a:rPr>
              <a:t>State Cruelty Laws</a:t>
            </a:r>
            <a:endParaRPr lang="en-US" sz="4000" b="1" dirty="0">
              <a:latin typeface="Times New Roman"/>
              <a:cs typeface="Times New Roman"/>
            </a:endParaRPr>
          </a:p>
        </p:txBody>
      </p:sp>
      <p:sp>
        <p:nvSpPr>
          <p:cNvPr id="4" name="TextBox 3"/>
          <p:cNvSpPr txBox="1"/>
          <p:nvPr/>
        </p:nvSpPr>
        <p:spPr>
          <a:xfrm>
            <a:off x="457200" y="2514601"/>
            <a:ext cx="7848600" cy="3908762"/>
          </a:xfrm>
          <a:prstGeom prst="rect">
            <a:avLst/>
          </a:prstGeom>
          <a:noFill/>
        </p:spPr>
        <p:txBody>
          <a:bodyPr wrap="square" rtlCol="0">
            <a:spAutoFit/>
          </a:bodyPr>
          <a:lstStyle/>
          <a:p>
            <a:pPr marL="457200" indent="-457200">
              <a:buFont typeface="Wingdings" pitchFamily="2" charset="2"/>
              <a:buChar char="v"/>
            </a:pPr>
            <a:r>
              <a:rPr lang="en-US" sz="2400" dirty="0" smtClean="0">
                <a:solidFill>
                  <a:srgbClr val="04617B"/>
                </a:solidFill>
                <a:latin typeface="Times New Roman"/>
                <a:cs typeface="Times New Roman"/>
              </a:rPr>
              <a:t>All </a:t>
            </a:r>
            <a:r>
              <a:rPr lang="en-US" sz="2400" smtClean="0">
                <a:solidFill>
                  <a:srgbClr val="04617B"/>
                </a:solidFill>
                <a:latin typeface="Times New Roman"/>
                <a:cs typeface="Times New Roman"/>
              </a:rPr>
              <a:t>50 states </a:t>
            </a:r>
            <a:r>
              <a:rPr lang="en-US" sz="2400" dirty="0" smtClean="0">
                <a:solidFill>
                  <a:srgbClr val="04617B"/>
                </a:solidFill>
                <a:latin typeface="Times New Roman"/>
                <a:cs typeface="Times New Roman"/>
              </a:rPr>
              <a:t>have animal cruelty statutes</a:t>
            </a:r>
          </a:p>
          <a:p>
            <a:endParaRPr lang="en-US" sz="2400" dirty="0" smtClean="0">
              <a:solidFill>
                <a:srgbClr val="04617B"/>
              </a:solidFill>
              <a:latin typeface="Times New Roman"/>
              <a:cs typeface="Times New Roman"/>
            </a:endParaRPr>
          </a:p>
          <a:p>
            <a:pPr marL="457200" indent="-457200">
              <a:buFont typeface="Wingdings" pitchFamily="2" charset="2"/>
              <a:buChar char="v"/>
            </a:pPr>
            <a:r>
              <a:rPr lang="en-US" sz="2400" dirty="0" smtClean="0">
                <a:solidFill>
                  <a:srgbClr val="04617B"/>
                </a:solidFill>
                <a:latin typeface="Times New Roman"/>
                <a:cs typeface="Times New Roman"/>
              </a:rPr>
              <a:t>All 50 states have felony penalties for  aggravated cruelty</a:t>
            </a:r>
          </a:p>
          <a:p>
            <a:endParaRPr lang="en-US" sz="2400" dirty="0" smtClean="0">
              <a:solidFill>
                <a:srgbClr val="04617B"/>
              </a:solidFill>
              <a:latin typeface="Times New Roman"/>
              <a:cs typeface="Times New Roman"/>
            </a:endParaRPr>
          </a:p>
          <a:p>
            <a:pPr marL="457200" indent="-457200">
              <a:buFont typeface="Wingdings" pitchFamily="2" charset="2"/>
              <a:buChar char="v"/>
            </a:pPr>
            <a:r>
              <a:rPr lang="en-US" sz="2400" dirty="0" smtClean="0">
                <a:solidFill>
                  <a:srgbClr val="04617B"/>
                </a:solidFill>
                <a:latin typeface="Times New Roman"/>
                <a:cs typeface="Times New Roman"/>
              </a:rPr>
              <a:t>Most of the felony provisions were enacted between 1990 and the early 2000s in response to heightened recognition of the link between animal cruelty and other forms of violence</a:t>
            </a:r>
          </a:p>
          <a:p>
            <a:pPr lvl="1"/>
            <a:endParaRPr lang="en-US" sz="2800" dirty="0" smtClean="0">
              <a:solidFill>
                <a:srgbClr val="04617B"/>
              </a:solidFill>
              <a:latin typeface="Times New Roman"/>
              <a:cs typeface="Times New Roman"/>
            </a:endParaRPr>
          </a:p>
          <a:p>
            <a:endParaRPr lang="en-US" sz="2800" dirty="0">
              <a:solidFill>
                <a:srgbClr val="04617B"/>
              </a:solidFill>
              <a:latin typeface="Times New Roman"/>
              <a:cs typeface="Times New Roman"/>
            </a:endParaRPr>
          </a:p>
        </p:txBody>
      </p:sp>
    </p:spTree>
    <p:extLst>
      <p:ext uri="{BB962C8B-B14F-4D97-AF65-F5344CB8AC3E}">
        <p14:creationId xmlns="" xmlns:p14="http://schemas.microsoft.com/office/powerpoint/2010/main" val="2662637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a:xfrm>
            <a:off x="722313" y="381000"/>
            <a:ext cx="7772400" cy="1371600"/>
          </a:xfrm>
        </p:spPr>
        <p:txBody>
          <a:bodyPr>
            <a:noAutofit/>
          </a:bodyPr>
          <a:lstStyle/>
          <a:p>
            <a:r>
              <a:rPr lang="en-US" sz="4000" b="1" dirty="0" smtClean="0">
                <a:latin typeface="Times New Roman"/>
                <a:cs typeface="Times New Roman"/>
              </a:rPr>
              <a:t>Recognition of “the Link” in  </a:t>
            </a:r>
            <a:br>
              <a:rPr lang="en-US" sz="4000" b="1" dirty="0" smtClean="0">
                <a:latin typeface="Times New Roman"/>
                <a:cs typeface="Times New Roman"/>
              </a:rPr>
            </a:br>
            <a:r>
              <a:rPr lang="en-US" sz="4000" b="1" dirty="0">
                <a:solidFill>
                  <a:srgbClr val="FFFFFF"/>
                </a:solidFill>
                <a:latin typeface="Times New Roman"/>
                <a:cs typeface="Times New Roman"/>
              </a:rPr>
              <a:t>State</a:t>
            </a:r>
            <a:r>
              <a:rPr lang="en-US" sz="4000" b="1" dirty="0" smtClean="0">
                <a:latin typeface="Times New Roman"/>
                <a:cs typeface="Times New Roman"/>
              </a:rPr>
              <a:t> Cruelty Laws</a:t>
            </a:r>
            <a:endParaRPr lang="en-US" sz="4000" b="1" dirty="0">
              <a:latin typeface="Times New Roman"/>
              <a:cs typeface="Times New Roman"/>
            </a:endParaRPr>
          </a:p>
        </p:txBody>
      </p:sp>
      <p:sp>
        <p:nvSpPr>
          <p:cNvPr id="4" name="TextBox 3"/>
          <p:cNvSpPr txBox="1"/>
          <p:nvPr/>
        </p:nvSpPr>
        <p:spPr>
          <a:xfrm>
            <a:off x="228600" y="2590800"/>
            <a:ext cx="8534400" cy="5016758"/>
          </a:xfrm>
          <a:prstGeom prst="rect">
            <a:avLst/>
          </a:prstGeom>
          <a:noFill/>
        </p:spPr>
        <p:txBody>
          <a:bodyPr wrap="square" rtlCol="0">
            <a:spAutoFit/>
          </a:bodyPr>
          <a:lstStyle/>
          <a:p>
            <a:pPr marL="457200" indent="-457200">
              <a:buFont typeface="Wingdings" pitchFamily="2" charset="2"/>
              <a:buChar char="v"/>
            </a:pPr>
            <a:r>
              <a:rPr lang="en-US" sz="2400" dirty="0" smtClean="0">
                <a:solidFill>
                  <a:schemeClr val="tx2"/>
                </a:solidFill>
                <a:latin typeface="Times New Roman"/>
                <a:cs typeface="Times New Roman"/>
              </a:rPr>
              <a:t>Dual legislative purposes: Animal welfare and related interpersonal violence</a:t>
            </a:r>
          </a:p>
          <a:p>
            <a:pPr marL="914400" lvl="1" indent="-457200">
              <a:buFont typeface="Wingdings" pitchFamily="2" charset="2"/>
              <a:buChar char="v"/>
            </a:pPr>
            <a:r>
              <a:rPr lang="en-US" sz="2400" u="sng" dirty="0" smtClean="0">
                <a:solidFill>
                  <a:schemeClr val="tx2"/>
                </a:solidFill>
                <a:latin typeface="Times New Roman"/>
                <a:cs typeface="Times New Roman"/>
              </a:rPr>
              <a:t>Enactment </a:t>
            </a:r>
            <a:r>
              <a:rPr lang="en-US" sz="2400" u="sng" dirty="0">
                <a:solidFill>
                  <a:schemeClr val="tx2"/>
                </a:solidFill>
                <a:latin typeface="Times New Roman"/>
                <a:cs typeface="Times New Roman"/>
              </a:rPr>
              <a:t>of </a:t>
            </a:r>
            <a:r>
              <a:rPr lang="en-US" sz="2400" u="sng" dirty="0" smtClean="0">
                <a:solidFill>
                  <a:schemeClr val="tx2"/>
                </a:solidFill>
                <a:latin typeface="Times New Roman"/>
                <a:cs typeface="Times New Roman"/>
              </a:rPr>
              <a:t>NY </a:t>
            </a:r>
            <a:r>
              <a:rPr lang="en-US" sz="2400" u="sng" dirty="0">
                <a:solidFill>
                  <a:schemeClr val="tx2"/>
                </a:solidFill>
                <a:latin typeface="Times New Roman"/>
                <a:cs typeface="Times New Roman"/>
              </a:rPr>
              <a:t>felony cruelty </a:t>
            </a:r>
            <a:r>
              <a:rPr lang="en-US" sz="2400" u="sng" dirty="0" smtClean="0">
                <a:solidFill>
                  <a:schemeClr val="tx2"/>
                </a:solidFill>
                <a:latin typeface="Times New Roman"/>
                <a:cs typeface="Times New Roman"/>
              </a:rPr>
              <a:t>laws</a:t>
            </a:r>
            <a:endParaRPr lang="en-US" sz="2400" u="sng" dirty="0">
              <a:solidFill>
                <a:schemeClr val="tx2"/>
              </a:solidFill>
              <a:latin typeface="Times New Roman"/>
              <a:cs typeface="Times New Roman"/>
            </a:endParaRPr>
          </a:p>
          <a:p>
            <a:pPr marL="1371600" lvl="2" indent="-457200">
              <a:buFont typeface="Wingdings" pitchFamily="2" charset="2"/>
              <a:buChar char="v"/>
            </a:pPr>
            <a:r>
              <a:rPr lang="en-US" sz="2400" dirty="0">
                <a:solidFill>
                  <a:schemeClr val="tx2"/>
                </a:solidFill>
                <a:latin typeface="Times New Roman"/>
                <a:cs typeface="Times New Roman"/>
              </a:rPr>
              <a:t>The </a:t>
            </a:r>
            <a:r>
              <a:rPr lang="en-US" sz="2400" dirty="0" smtClean="0">
                <a:solidFill>
                  <a:schemeClr val="tx2"/>
                </a:solidFill>
                <a:latin typeface="Times New Roman"/>
                <a:cs typeface="Times New Roman"/>
              </a:rPr>
              <a:t>NY </a:t>
            </a:r>
            <a:r>
              <a:rPr lang="en-US" sz="2400" dirty="0">
                <a:solidFill>
                  <a:schemeClr val="tx2"/>
                </a:solidFill>
                <a:latin typeface="Times New Roman"/>
                <a:cs typeface="Times New Roman"/>
              </a:rPr>
              <a:t>legislature expressly noted </a:t>
            </a:r>
            <a:r>
              <a:rPr lang="en-US" sz="2400" b="1" dirty="0">
                <a:solidFill>
                  <a:schemeClr val="tx2"/>
                </a:solidFill>
                <a:latin typeface="Times New Roman"/>
                <a:cs typeface="Times New Roman"/>
              </a:rPr>
              <a:t>“[t]he connection between animal abusers and violence towards humans” </a:t>
            </a:r>
            <a:r>
              <a:rPr lang="en-US" sz="2400" dirty="0">
                <a:solidFill>
                  <a:schemeClr val="tx2"/>
                </a:solidFill>
                <a:latin typeface="Times New Roman"/>
                <a:cs typeface="Times New Roman"/>
              </a:rPr>
              <a:t>among its legislative </a:t>
            </a:r>
            <a:r>
              <a:rPr lang="en-US" sz="2400" dirty="0" smtClean="0">
                <a:solidFill>
                  <a:schemeClr val="tx2"/>
                </a:solidFill>
                <a:latin typeface="Times New Roman"/>
                <a:cs typeface="Times New Roman"/>
              </a:rPr>
              <a:t>findings. </a:t>
            </a:r>
            <a:r>
              <a:rPr lang="en-US" sz="1200" dirty="0" smtClean="0">
                <a:solidFill>
                  <a:srgbClr val="04617B"/>
                </a:solidFill>
                <a:cs typeface="Times New Roman"/>
              </a:rPr>
              <a:t>N.Y.S</a:t>
            </a:r>
            <a:r>
              <a:rPr lang="en-US" sz="1200" dirty="0">
                <a:solidFill>
                  <a:srgbClr val="04617B"/>
                </a:solidFill>
                <a:cs typeface="Times New Roman"/>
              </a:rPr>
              <a:t>. Assembly Memo in Support of L. 1999, ch. 118, 1999 N.Y. Sess. 1584-85 </a:t>
            </a:r>
            <a:endParaRPr lang="en-US" u="sng" dirty="0">
              <a:solidFill>
                <a:schemeClr val="tx2"/>
              </a:solidFill>
              <a:latin typeface="Times New Roman"/>
              <a:cs typeface="Times New Roman"/>
            </a:endParaRPr>
          </a:p>
          <a:p>
            <a:pPr marL="914400" lvl="1" indent="-457200">
              <a:buFont typeface="Wingdings" pitchFamily="2" charset="2"/>
              <a:buChar char="v"/>
            </a:pPr>
            <a:r>
              <a:rPr lang="en-US" sz="2400" u="sng" dirty="0" smtClean="0">
                <a:solidFill>
                  <a:srgbClr val="04617B"/>
                </a:solidFill>
                <a:latin typeface="Times New Roman"/>
                <a:cs typeface="Times New Roman"/>
              </a:rPr>
              <a:t>Enactment </a:t>
            </a:r>
            <a:r>
              <a:rPr lang="en-US" sz="2400" u="sng" dirty="0">
                <a:solidFill>
                  <a:srgbClr val="04617B"/>
                </a:solidFill>
                <a:latin typeface="Times New Roman"/>
                <a:cs typeface="Times New Roman"/>
              </a:rPr>
              <a:t>of </a:t>
            </a:r>
            <a:r>
              <a:rPr lang="en-US" sz="2400" u="sng" dirty="0" smtClean="0">
                <a:solidFill>
                  <a:srgbClr val="04617B"/>
                </a:solidFill>
                <a:latin typeface="Times New Roman"/>
                <a:cs typeface="Times New Roman"/>
              </a:rPr>
              <a:t>CA </a:t>
            </a:r>
            <a:r>
              <a:rPr lang="en-US" sz="2400" u="sng" dirty="0">
                <a:solidFill>
                  <a:srgbClr val="04617B"/>
                </a:solidFill>
                <a:latin typeface="Times New Roman"/>
                <a:cs typeface="Times New Roman"/>
              </a:rPr>
              <a:t>felony cruelty </a:t>
            </a:r>
            <a:r>
              <a:rPr lang="en-US" sz="2400" u="sng" dirty="0" smtClean="0">
                <a:solidFill>
                  <a:srgbClr val="04617B"/>
                </a:solidFill>
                <a:latin typeface="Times New Roman"/>
                <a:cs typeface="Times New Roman"/>
              </a:rPr>
              <a:t>law</a:t>
            </a:r>
            <a:endParaRPr lang="en-US" sz="2400" u="sng" dirty="0">
              <a:solidFill>
                <a:srgbClr val="04617B"/>
              </a:solidFill>
              <a:latin typeface="Times New Roman"/>
              <a:cs typeface="Times New Roman"/>
            </a:endParaRPr>
          </a:p>
          <a:p>
            <a:pPr marL="1371600" lvl="2" indent="-457200">
              <a:buFont typeface="Wingdings" pitchFamily="2" charset="2"/>
              <a:buChar char="v"/>
            </a:pPr>
            <a:r>
              <a:rPr lang="en-US" sz="2400" dirty="0" smtClean="0">
                <a:solidFill>
                  <a:srgbClr val="04617B"/>
                </a:solidFill>
                <a:latin typeface="Times New Roman"/>
                <a:cs typeface="Times New Roman"/>
              </a:rPr>
              <a:t>The</a:t>
            </a:r>
            <a:r>
              <a:rPr lang="en-US" sz="2400" dirty="0">
                <a:solidFill>
                  <a:srgbClr val="04617B"/>
                </a:solidFill>
                <a:latin typeface="Times New Roman"/>
                <a:cs typeface="Times New Roman"/>
              </a:rPr>
              <a:t> </a:t>
            </a:r>
            <a:r>
              <a:rPr lang="en-US" sz="2400" dirty="0" smtClean="0">
                <a:solidFill>
                  <a:srgbClr val="04617B"/>
                </a:solidFill>
                <a:latin typeface="Times New Roman"/>
                <a:cs typeface="Times New Roman"/>
              </a:rPr>
              <a:t>CA legislature </a:t>
            </a:r>
            <a:r>
              <a:rPr lang="en-US" sz="2400" dirty="0">
                <a:solidFill>
                  <a:srgbClr val="04617B"/>
                </a:solidFill>
                <a:latin typeface="Times New Roman"/>
                <a:cs typeface="Times New Roman"/>
              </a:rPr>
              <a:t>expressly noted an </a:t>
            </a:r>
            <a:r>
              <a:rPr lang="en-US" sz="2400" dirty="0" smtClean="0">
                <a:solidFill>
                  <a:srgbClr val="04617B"/>
                </a:solidFill>
                <a:latin typeface="Times New Roman"/>
                <a:cs typeface="Times New Roman"/>
              </a:rPr>
              <a:t>“</a:t>
            </a:r>
            <a:r>
              <a:rPr lang="en-US" sz="2400" b="1" dirty="0" smtClean="0">
                <a:solidFill>
                  <a:srgbClr val="04617B"/>
                </a:solidFill>
                <a:latin typeface="Times New Roman"/>
                <a:cs typeface="Times New Roman"/>
              </a:rPr>
              <a:t>irrefutable link between domestic violence, child abuse and animal cruelty.</a:t>
            </a:r>
            <a:r>
              <a:rPr lang="en-US" sz="2400" dirty="0" smtClean="0">
                <a:solidFill>
                  <a:srgbClr val="04617B"/>
                </a:solidFill>
                <a:latin typeface="Times New Roman"/>
                <a:cs typeface="Times New Roman"/>
              </a:rPr>
              <a:t>” </a:t>
            </a:r>
            <a:r>
              <a:rPr lang="en-US" sz="1200" dirty="0" smtClean="0">
                <a:solidFill>
                  <a:srgbClr val="04617B"/>
                </a:solidFill>
                <a:cs typeface="Times New Roman"/>
              </a:rPr>
              <a:t>CA Senate Judiciary Committee Analysis of SB </a:t>
            </a:r>
            <a:r>
              <a:rPr lang="en-US" sz="1200" dirty="0">
                <a:solidFill>
                  <a:srgbClr val="04617B"/>
                </a:solidFill>
                <a:cs typeface="Times New Roman"/>
              </a:rPr>
              <a:t>353 regarding felony animal cruelty penalties (enacted as CAL. PENAL CODE § 597(a)), at 4 (Mar. 27, 2007). </a:t>
            </a:r>
          </a:p>
          <a:p>
            <a:pPr lvl="1"/>
            <a:endParaRPr lang="en-US" sz="2800" dirty="0" smtClean="0">
              <a:solidFill>
                <a:schemeClr val="tx2"/>
              </a:solidFill>
              <a:latin typeface="Times New Roman"/>
              <a:cs typeface="Times New Roman"/>
            </a:endParaRPr>
          </a:p>
          <a:p>
            <a:endParaRPr lang="en-US" sz="2800" dirty="0">
              <a:solidFill>
                <a:schemeClr val="tx2"/>
              </a:solidFill>
              <a:latin typeface="Times New Roman"/>
              <a:cs typeface="Times New Roman"/>
            </a:endParaRPr>
          </a:p>
        </p:txBody>
      </p:sp>
    </p:spTree>
    <p:extLst>
      <p:ext uri="{BB962C8B-B14F-4D97-AF65-F5344CB8AC3E}">
        <p14:creationId xmlns="" xmlns:p14="http://schemas.microsoft.com/office/powerpoint/2010/main" val="4160086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14400"/>
            <a:ext cx="8382000" cy="4154984"/>
          </a:xfrm>
          <a:prstGeom prst="rect">
            <a:avLst/>
          </a:prstGeom>
          <a:noFill/>
        </p:spPr>
        <p:txBody>
          <a:bodyPr wrap="square" rtlCol="0">
            <a:spAutoFit/>
          </a:bodyPr>
          <a:lstStyle/>
          <a:p>
            <a:pPr algn="ctr"/>
            <a:r>
              <a:rPr lang="en-US" sz="2400" b="1" dirty="0">
                <a:solidFill>
                  <a:srgbClr val="04617B"/>
                </a:solidFill>
                <a:latin typeface="Times New Roman" pitchFamily="18" charset="0"/>
                <a:cs typeface="Times New Roman" pitchFamily="18" charset="0"/>
              </a:rPr>
              <a:t>The Link Between Animal Abuse and Family Violence: Legal and Ethical Issues for Family Court Practitioners </a:t>
            </a:r>
            <a:endParaRPr lang="en-US" sz="2400" b="1" i="1" dirty="0">
              <a:solidFill>
                <a:srgbClr val="04617B"/>
              </a:solidFill>
              <a:latin typeface="Times New Roman" pitchFamily="18" charset="0"/>
              <a:cs typeface="Times New Roman" pitchFamily="18" charset="0"/>
            </a:endParaRPr>
          </a:p>
          <a:p>
            <a:pPr algn="ctr"/>
            <a:endParaRPr lang="en-US" sz="2400" dirty="0">
              <a:solidFill>
                <a:srgbClr val="04617B"/>
              </a:solidFill>
              <a:latin typeface="Times New Roman" pitchFamily="18" charset="0"/>
              <a:cs typeface="Times New Roman" pitchFamily="18" charset="0"/>
            </a:endParaRPr>
          </a:p>
          <a:p>
            <a:pPr algn="ctr"/>
            <a:r>
              <a:rPr lang="en-US" sz="2400" dirty="0" smtClean="0">
                <a:solidFill>
                  <a:srgbClr val="04617B"/>
                </a:solidFill>
                <a:latin typeface="Times New Roman" pitchFamily="18" charset="0"/>
                <a:cs typeface="Times New Roman" pitchFamily="18" charset="0"/>
              </a:rPr>
              <a:t>A </a:t>
            </a:r>
            <a:r>
              <a:rPr lang="en-US" sz="2400" dirty="0">
                <a:solidFill>
                  <a:srgbClr val="04617B"/>
                </a:solidFill>
                <a:latin typeface="Times New Roman" pitchFamily="18" charset="0"/>
                <a:cs typeface="Times New Roman" pitchFamily="18" charset="0"/>
              </a:rPr>
              <a:t>well-established and growing body of research has demonstrated a connection between animal cruelty and violence against humans, including child abuse and other </a:t>
            </a:r>
            <a:r>
              <a:rPr lang="en-US" sz="2400" dirty="0" smtClean="0">
                <a:solidFill>
                  <a:srgbClr val="04617B"/>
                </a:solidFill>
                <a:latin typeface="Times New Roman" pitchFamily="18" charset="0"/>
                <a:cs typeface="Times New Roman" pitchFamily="18" charset="0"/>
              </a:rPr>
              <a:t>domestic violence</a:t>
            </a:r>
            <a:r>
              <a:rPr lang="en-US" sz="2400" dirty="0">
                <a:solidFill>
                  <a:srgbClr val="04617B"/>
                </a:solidFill>
                <a:latin typeface="Times New Roman" pitchFamily="18" charset="0"/>
                <a:cs typeface="Times New Roman" pitchFamily="18" charset="0"/>
              </a:rPr>
              <a:t>.  When animals in a home are abused or neglected, it is a warning sign that others in the household may not be safe.  This training will help </a:t>
            </a:r>
            <a:r>
              <a:rPr lang="en-US" sz="2400" dirty="0" smtClean="0">
                <a:solidFill>
                  <a:srgbClr val="04617B"/>
                </a:solidFill>
                <a:latin typeface="Times New Roman" pitchFamily="18" charset="0"/>
                <a:cs typeface="Times New Roman" pitchFamily="18" charset="0"/>
              </a:rPr>
              <a:t>family court practitioners and other professionals understand </a:t>
            </a:r>
            <a:r>
              <a:rPr lang="en-US" sz="2400" dirty="0">
                <a:solidFill>
                  <a:srgbClr val="04617B"/>
                </a:solidFill>
                <a:latin typeface="Times New Roman" pitchFamily="18" charset="0"/>
                <a:cs typeface="Times New Roman" pitchFamily="18" charset="0"/>
              </a:rPr>
              <a:t>and identify animal cruelty in the home as a precursor </a:t>
            </a:r>
            <a:r>
              <a:rPr lang="en-US" sz="2400" dirty="0" smtClean="0">
                <a:solidFill>
                  <a:srgbClr val="04617B"/>
                </a:solidFill>
                <a:latin typeface="Times New Roman" pitchFamily="18" charset="0"/>
                <a:cs typeface="Times New Roman" pitchFamily="18" charset="0"/>
              </a:rPr>
              <a:t>or indicator of </a:t>
            </a:r>
            <a:r>
              <a:rPr lang="en-US" sz="2400" dirty="0">
                <a:solidFill>
                  <a:srgbClr val="04617B"/>
                </a:solidFill>
                <a:latin typeface="Times New Roman" pitchFamily="18" charset="0"/>
                <a:cs typeface="Times New Roman" pitchFamily="18" charset="0"/>
              </a:rPr>
              <a:t>child abuse or </a:t>
            </a:r>
            <a:r>
              <a:rPr lang="en-US" sz="2400" dirty="0" smtClean="0">
                <a:solidFill>
                  <a:srgbClr val="04617B"/>
                </a:solidFill>
                <a:latin typeface="Times New Roman" pitchFamily="18" charset="0"/>
                <a:cs typeface="Times New Roman" pitchFamily="18" charset="0"/>
              </a:rPr>
              <a:t>neglect</a:t>
            </a:r>
            <a:r>
              <a:rPr lang="en-US" sz="2400" dirty="0">
                <a:solidFill>
                  <a:srgbClr val="04617B"/>
                </a:solidFill>
                <a:latin typeface="Times New Roman" pitchFamily="18" charset="0"/>
                <a:cs typeface="Times New Roman" pitchFamily="18" charset="0"/>
              </a:rPr>
              <a:t> </a:t>
            </a:r>
            <a:r>
              <a:rPr lang="en-US" sz="2400" dirty="0" smtClean="0">
                <a:solidFill>
                  <a:srgbClr val="04617B"/>
                </a:solidFill>
                <a:latin typeface="Times New Roman" pitchFamily="18" charset="0"/>
                <a:cs typeface="Times New Roman" pitchFamily="18" charset="0"/>
              </a:rPr>
              <a:t>or domestic violence.</a:t>
            </a:r>
            <a:endParaRPr lang="en-US" sz="2400" dirty="0">
              <a:solidFill>
                <a:srgbClr val="0461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34104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Autofit/>
          </a:bodyPr>
          <a:lstStyle/>
          <a:p>
            <a:r>
              <a:rPr lang="en-US" sz="4000" b="1" dirty="0" smtClean="0">
                <a:latin typeface="Times New Roman"/>
                <a:cs typeface="Times New Roman"/>
              </a:rPr>
              <a:t>Recognition of “</a:t>
            </a:r>
            <a:r>
              <a:rPr lang="en-US" sz="4000" b="1" dirty="0">
                <a:latin typeface="Times New Roman"/>
                <a:cs typeface="Times New Roman"/>
              </a:rPr>
              <a:t>t</a:t>
            </a:r>
            <a:r>
              <a:rPr lang="en-US" sz="4000" b="1" dirty="0" smtClean="0">
                <a:latin typeface="Times New Roman"/>
                <a:cs typeface="Times New Roman"/>
              </a:rPr>
              <a:t>he Link” in  </a:t>
            </a:r>
            <a:br>
              <a:rPr lang="en-US" sz="4000" b="1" dirty="0" smtClean="0">
                <a:latin typeface="Times New Roman"/>
                <a:cs typeface="Times New Roman"/>
              </a:rPr>
            </a:br>
            <a:r>
              <a:rPr lang="en-US" sz="4000" b="1" dirty="0" smtClean="0">
                <a:latin typeface="Times New Roman"/>
                <a:cs typeface="Times New Roman"/>
              </a:rPr>
              <a:t>State Cruelty Laws</a:t>
            </a:r>
            <a:endParaRPr lang="en-US" sz="4000" b="1" dirty="0">
              <a:latin typeface="Times New Roman"/>
              <a:cs typeface="Times New Roman"/>
            </a:endParaRPr>
          </a:p>
        </p:txBody>
      </p:sp>
      <p:sp>
        <p:nvSpPr>
          <p:cNvPr id="4" name="TextBox 3"/>
          <p:cNvSpPr txBox="1"/>
          <p:nvPr/>
        </p:nvSpPr>
        <p:spPr>
          <a:xfrm>
            <a:off x="228600" y="2590800"/>
            <a:ext cx="8763000" cy="3653308"/>
          </a:xfrm>
          <a:prstGeom prst="rect">
            <a:avLst/>
          </a:prstGeom>
          <a:noFill/>
        </p:spPr>
        <p:txBody>
          <a:bodyPr wrap="square" rtlCol="0">
            <a:spAutoFit/>
          </a:bodyPr>
          <a:lstStyle/>
          <a:p>
            <a:pPr marL="457200" indent="-457200">
              <a:lnSpc>
                <a:spcPct val="70000"/>
              </a:lnSpc>
              <a:buFont typeface="Wingdings" pitchFamily="2" charset="2"/>
              <a:buChar char="v"/>
            </a:pPr>
            <a:r>
              <a:rPr lang="en-US" sz="2400" dirty="0" smtClean="0">
                <a:solidFill>
                  <a:schemeClr val="tx2"/>
                </a:solidFill>
                <a:latin typeface="Times New Roman"/>
                <a:cs typeface="Times New Roman"/>
              </a:rPr>
              <a:t>First all-encompassing animal cruelty statute in the U.S. enacted in New York in 1867. </a:t>
            </a:r>
            <a:r>
              <a:rPr lang="en-US" dirty="0" smtClean="0">
                <a:solidFill>
                  <a:schemeClr val="tx2"/>
                </a:solidFill>
                <a:latin typeface="Times New Roman"/>
                <a:cs typeface="Times New Roman"/>
              </a:rPr>
              <a:t>(</a:t>
            </a:r>
            <a:r>
              <a:rPr lang="en-US" dirty="0">
                <a:solidFill>
                  <a:schemeClr val="tx2"/>
                </a:solidFill>
                <a:latin typeface="Times New Roman"/>
                <a:cs typeface="Times New Roman"/>
              </a:rPr>
              <a:t>N.Y. Rev. Stat. secs. 375.2 - 375.9 (1867</a:t>
            </a:r>
            <a:r>
              <a:rPr lang="en-US" dirty="0" smtClean="0">
                <a:solidFill>
                  <a:schemeClr val="tx2"/>
                </a:solidFill>
                <a:latin typeface="Times New Roman"/>
                <a:cs typeface="Times New Roman"/>
              </a:rPr>
              <a:t>).) </a:t>
            </a:r>
            <a:br>
              <a:rPr lang="en-US" dirty="0" smtClean="0">
                <a:solidFill>
                  <a:schemeClr val="tx2"/>
                </a:solidFill>
                <a:latin typeface="Times New Roman"/>
                <a:cs typeface="Times New Roman"/>
              </a:rPr>
            </a:br>
            <a:endParaRPr lang="en-US" dirty="0" smtClean="0">
              <a:solidFill>
                <a:schemeClr val="tx2"/>
              </a:solidFill>
              <a:latin typeface="Times New Roman"/>
              <a:cs typeface="Times New Roman"/>
            </a:endParaRPr>
          </a:p>
          <a:p>
            <a:pPr marL="914400" lvl="1" indent="-457200">
              <a:lnSpc>
                <a:spcPct val="80000"/>
              </a:lnSpc>
              <a:buFont typeface="Wingdings" pitchFamily="2" charset="2"/>
              <a:buChar char="v"/>
            </a:pPr>
            <a:r>
              <a:rPr lang="en-US" sz="2400" dirty="0" smtClean="0">
                <a:solidFill>
                  <a:schemeClr val="tx2"/>
                </a:solidFill>
                <a:latin typeface="Times New Roman"/>
                <a:cs typeface="Times New Roman"/>
              </a:rPr>
              <a:t>a </a:t>
            </a:r>
            <a:r>
              <a:rPr lang="en-US" sz="2400" dirty="0">
                <a:solidFill>
                  <a:schemeClr val="tx2"/>
                </a:solidFill>
                <a:latin typeface="Times New Roman"/>
                <a:cs typeface="Times New Roman"/>
              </a:rPr>
              <a:t>person who "needlessly mutilated, or killed ... any living </a:t>
            </a:r>
            <a:r>
              <a:rPr lang="en-US" sz="2400" dirty="0" smtClean="0">
                <a:solidFill>
                  <a:schemeClr val="tx2"/>
                </a:solidFill>
                <a:latin typeface="Times New Roman"/>
                <a:cs typeface="Times New Roman"/>
              </a:rPr>
              <a:t>creature” is guilty </a:t>
            </a:r>
            <a:r>
              <a:rPr lang="en-US" sz="2400" dirty="0">
                <a:solidFill>
                  <a:schemeClr val="tx2"/>
                </a:solidFill>
                <a:latin typeface="Times New Roman"/>
                <a:cs typeface="Times New Roman"/>
              </a:rPr>
              <a:t>of a misdemeanor</a:t>
            </a:r>
            <a:r>
              <a:rPr lang="en-US" sz="2400" dirty="0" smtClean="0">
                <a:solidFill>
                  <a:schemeClr val="tx2"/>
                </a:solidFill>
                <a:latin typeface="Times New Roman"/>
                <a:cs typeface="Times New Roman"/>
              </a:rPr>
              <a:t>.</a:t>
            </a:r>
          </a:p>
          <a:p>
            <a:pPr marL="1371600" lvl="2" indent="-457200">
              <a:lnSpc>
                <a:spcPct val="70000"/>
              </a:lnSpc>
              <a:buFont typeface="Wingdings" pitchFamily="2" charset="2"/>
              <a:buChar char="v"/>
            </a:pPr>
            <a:r>
              <a:rPr lang="en-US" sz="2000" dirty="0" smtClean="0">
                <a:solidFill>
                  <a:srgbClr val="04617B"/>
                </a:solidFill>
                <a:latin typeface="Times New Roman"/>
                <a:cs typeface="Times New Roman"/>
              </a:rPr>
              <a:t>Prior 19</a:t>
            </a:r>
            <a:r>
              <a:rPr lang="en-US" sz="2000" baseline="30000" dirty="0" smtClean="0">
                <a:solidFill>
                  <a:srgbClr val="04617B"/>
                </a:solidFill>
                <a:latin typeface="Times New Roman"/>
                <a:cs typeface="Times New Roman"/>
              </a:rPr>
              <a:t>th</a:t>
            </a:r>
            <a:r>
              <a:rPr lang="en-US" sz="2000" dirty="0" smtClean="0">
                <a:solidFill>
                  <a:srgbClr val="04617B"/>
                </a:solidFill>
                <a:latin typeface="Times New Roman"/>
                <a:cs typeface="Times New Roman"/>
              </a:rPr>
              <a:t> century American state laws covered only commercially </a:t>
            </a:r>
            <a:r>
              <a:rPr lang="en-US" sz="2000" dirty="0">
                <a:solidFill>
                  <a:srgbClr val="04617B"/>
                </a:solidFill>
                <a:latin typeface="Times New Roman"/>
                <a:cs typeface="Times New Roman"/>
              </a:rPr>
              <a:t>valuable animals (horses, livestock) and commonly only applied to 3</a:t>
            </a:r>
            <a:r>
              <a:rPr lang="en-US" sz="2000" baseline="30000" dirty="0">
                <a:solidFill>
                  <a:srgbClr val="04617B"/>
                </a:solidFill>
                <a:latin typeface="Times New Roman"/>
                <a:cs typeface="Times New Roman"/>
              </a:rPr>
              <a:t>rd</a:t>
            </a:r>
            <a:r>
              <a:rPr lang="en-US" sz="2000" dirty="0">
                <a:solidFill>
                  <a:srgbClr val="04617B"/>
                </a:solidFill>
                <a:latin typeface="Times New Roman"/>
                <a:cs typeface="Times New Roman"/>
              </a:rPr>
              <a:t> parties (not to the owner of the </a:t>
            </a:r>
            <a:r>
              <a:rPr lang="en-US" sz="2000" dirty="0" smtClean="0">
                <a:solidFill>
                  <a:srgbClr val="04617B"/>
                </a:solidFill>
                <a:latin typeface="Times New Roman"/>
                <a:cs typeface="Times New Roman"/>
              </a:rPr>
              <a:t>animal).</a:t>
            </a:r>
            <a:br>
              <a:rPr lang="en-US" sz="2000" dirty="0" smtClean="0">
                <a:solidFill>
                  <a:srgbClr val="04617B"/>
                </a:solidFill>
                <a:latin typeface="Times New Roman"/>
                <a:cs typeface="Times New Roman"/>
              </a:rPr>
            </a:br>
            <a:endParaRPr lang="en-US" dirty="0" smtClean="0">
              <a:solidFill>
                <a:schemeClr val="tx2"/>
              </a:solidFill>
              <a:latin typeface="Times New Roman"/>
              <a:cs typeface="Times New Roman"/>
            </a:endParaRPr>
          </a:p>
          <a:p>
            <a:pPr marL="914400" lvl="1" indent="-457200">
              <a:lnSpc>
                <a:spcPct val="70000"/>
              </a:lnSpc>
              <a:buFont typeface="Wingdings" pitchFamily="2" charset="2"/>
              <a:buChar char="v"/>
            </a:pPr>
            <a:r>
              <a:rPr lang="en-US" sz="2400" dirty="0" smtClean="0">
                <a:solidFill>
                  <a:schemeClr val="tx2"/>
                </a:solidFill>
                <a:latin typeface="Times New Roman"/>
                <a:cs typeface="Times New Roman"/>
              </a:rPr>
              <a:t>NY law drafted by </a:t>
            </a:r>
            <a:r>
              <a:rPr lang="en-US" sz="2400" dirty="0" smtClean="0">
                <a:solidFill>
                  <a:srgbClr val="04617B"/>
                </a:solidFill>
                <a:latin typeface="Times New Roman"/>
                <a:cs typeface="Times New Roman"/>
              </a:rPr>
              <a:t>Henry Bergh, founder of ASPCA and the NYSPCC. </a:t>
            </a:r>
            <a:r>
              <a:rPr lang="en-US" sz="1400" i="1" dirty="0" smtClean="0">
                <a:solidFill>
                  <a:srgbClr val="04617B"/>
                </a:solidFill>
                <a:latin typeface="Times New Roman"/>
                <a:cs typeface="Times New Roman"/>
              </a:rPr>
              <a:t>See </a:t>
            </a:r>
            <a:r>
              <a:rPr lang="en-US" sz="1400" dirty="0">
                <a:solidFill>
                  <a:srgbClr val="04617B"/>
                </a:solidFill>
                <a:latin typeface="Times New Roman"/>
                <a:cs typeface="Times New Roman"/>
              </a:rPr>
              <a:t>David Favre &amp; Vivien Tsang, The Development of Anti-Cruelty Laws During the 1800s, 1993 Det. C.L. Rev. 1 (1993)</a:t>
            </a:r>
            <a:r>
              <a:rPr lang="en-US" sz="1400" dirty="0" smtClean="0">
                <a:solidFill>
                  <a:srgbClr val="04617B"/>
                </a:solidFill>
                <a:latin typeface="Times New Roman"/>
                <a:cs typeface="Times New Roman"/>
              </a:rPr>
              <a:t>.</a:t>
            </a:r>
          </a:p>
          <a:p>
            <a:pPr marL="914400" lvl="1" indent="-457200">
              <a:lnSpc>
                <a:spcPct val="70000"/>
              </a:lnSpc>
              <a:buFont typeface="Wingdings" pitchFamily="2" charset="2"/>
              <a:buChar char="v"/>
            </a:pPr>
            <a:endParaRPr lang="en-US" sz="2000" dirty="0" smtClean="0">
              <a:solidFill>
                <a:schemeClr val="tx2"/>
              </a:solidFill>
              <a:latin typeface="Times New Roman"/>
              <a:cs typeface="Times New Roman"/>
            </a:endParaRPr>
          </a:p>
          <a:p>
            <a:pPr marL="914400" lvl="1" indent="-457200">
              <a:lnSpc>
                <a:spcPct val="70000"/>
              </a:lnSpc>
              <a:buFont typeface="Wingdings" pitchFamily="2" charset="2"/>
              <a:buChar char="v"/>
            </a:pPr>
            <a:r>
              <a:rPr lang="en-US" sz="2400" dirty="0" smtClean="0">
                <a:solidFill>
                  <a:schemeClr val="tx2"/>
                </a:solidFill>
                <a:latin typeface="Times New Roman"/>
                <a:cs typeface="Times New Roman"/>
              </a:rPr>
              <a:t>Many states enacted cruelty laws in the 19</a:t>
            </a:r>
            <a:r>
              <a:rPr lang="en-US" sz="2400" baseline="30000" dirty="0" smtClean="0">
                <a:solidFill>
                  <a:schemeClr val="tx2"/>
                </a:solidFill>
                <a:latin typeface="Times New Roman"/>
                <a:cs typeface="Times New Roman"/>
              </a:rPr>
              <a:t>th</a:t>
            </a:r>
            <a:r>
              <a:rPr lang="en-US" sz="2400" dirty="0" smtClean="0">
                <a:solidFill>
                  <a:schemeClr val="tx2"/>
                </a:solidFill>
                <a:latin typeface="Times New Roman"/>
                <a:cs typeface="Times New Roman"/>
              </a:rPr>
              <a:t> century following the NY model.</a:t>
            </a:r>
            <a:endParaRPr lang="en-US" sz="2400" dirty="0" smtClean="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716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Autofit/>
          </a:bodyPr>
          <a:lstStyle/>
          <a:p>
            <a:r>
              <a:rPr lang="en-US" sz="4000" b="1" dirty="0" smtClean="0">
                <a:latin typeface="Times New Roman"/>
                <a:cs typeface="Times New Roman"/>
              </a:rPr>
              <a:t>Recognition of “the Link” in  </a:t>
            </a:r>
            <a:br>
              <a:rPr lang="en-US" sz="4000" b="1" dirty="0" smtClean="0">
                <a:latin typeface="Times New Roman"/>
                <a:cs typeface="Times New Roman"/>
              </a:rPr>
            </a:br>
            <a:r>
              <a:rPr lang="en-US" sz="4000" b="1" dirty="0" smtClean="0">
                <a:latin typeface="Times New Roman"/>
                <a:cs typeface="Times New Roman"/>
              </a:rPr>
              <a:t>State Cruelty Laws</a:t>
            </a:r>
            <a:endParaRPr lang="en-US" sz="4000" b="1" dirty="0">
              <a:latin typeface="Times New Roman"/>
              <a:cs typeface="Times New Roman"/>
            </a:endParaRPr>
          </a:p>
        </p:txBody>
      </p:sp>
      <p:sp>
        <p:nvSpPr>
          <p:cNvPr id="4" name="TextBox 3"/>
          <p:cNvSpPr txBox="1"/>
          <p:nvPr/>
        </p:nvSpPr>
        <p:spPr>
          <a:xfrm>
            <a:off x="304800" y="2667000"/>
            <a:ext cx="8686800" cy="3801041"/>
          </a:xfrm>
          <a:prstGeom prst="rect">
            <a:avLst/>
          </a:prstGeom>
          <a:noFill/>
        </p:spPr>
        <p:txBody>
          <a:bodyPr wrap="square" rtlCol="0">
            <a:spAutoFit/>
          </a:bodyPr>
          <a:lstStyle/>
          <a:p>
            <a:pPr marL="457200" indent="-457200">
              <a:lnSpc>
                <a:spcPct val="50000"/>
              </a:lnSpc>
              <a:buFont typeface="Wingdings" pitchFamily="2" charset="2"/>
              <a:buChar char="v"/>
            </a:pPr>
            <a:r>
              <a:rPr lang="en-US" sz="2400" u="sng" dirty="0">
                <a:solidFill>
                  <a:srgbClr val="04617B"/>
                </a:solidFill>
                <a:latin typeface="Times New Roman"/>
                <a:cs typeface="Times New Roman"/>
              </a:rPr>
              <a:t>K</a:t>
            </a:r>
            <a:r>
              <a:rPr lang="en-US" sz="2400" u="sng" dirty="0" smtClean="0">
                <a:solidFill>
                  <a:srgbClr val="04617B"/>
                </a:solidFill>
                <a:latin typeface="Times New Roman"/>
                <a:cs typeface="Times New Roman"/>
              </a:rPr>
              <a:t>ey purposes of 19</a:t>
            </a:r>
            <a:r>
              <a:rPr lang="en-US" sz="2400" u="sng" baseline="30000" dirty="0" smtClean="0">
                <a:solidFill>
                  <a:srgbClr val="04617B"/>
                </a:solidFill>
                <a:latin typeface="Times New Roman"/>
                <a:cs typeface="Times New Roman"/>
              </a:rPr>
              <a:t>th</a:t>
            </a:r>
            <a:r>
              <a:rPr lang="en-US" sz="2400" u="sng" dirty="0" smtClean="0">
                <a:solidFill>
                  <a:srgbClr val="04617B"/>
                </a:solidFill>
                <a:latin typeface="Times New Roman"/>
                <a:cs typeface="Times New Roman"/>
              </a:rPr>
              <a:t> century anti-cruelty laws</a:t>
            </a:r>
            <a:br>
              <a:rPr lang="en-US" sz="2400" u="sng" dirty="0" smtClean="0">
                <a:solidFill>
                  <a:srgbClr val="04617B"/>
                </a:solidFill>
                <a:latin typeface="Times New Roman"/>
                <a:cs typeface="Times New Roman"/>
              </a:rPr>
            </a:br>
            <a:endParaRPr lang="en-US" sz="2400" u="sng" dirty="0" smtClean="0">
              <a:solidFill>
                <a:srgbClr val="04617B"/>
              </a:solidFill>
              <a:latin typeface="Times New Roman"/>
              <a:cs typeface="Times New Roman"/>
            </a:endParaRPr>
          </a:p>
          <a:p>
            <a:pPr marL="914400" lvl="1" indent="-457200">
              <a:lnSpc>
                <a:spcPct val="90000"/>
              </a:lnSpc>
              <a:buFont typeface="Wingdings" pitchFamily="2" charset="2"/>
              <a:buChar char="v"/>
            </a:pPr>
            <a:r>
              <a:rPr lang="en-US" sz="2400" dirty="0" smtClean="0">
                <a:solidFill>
                  <a:srgbClr val="04617B"/>
                </a:solidFill>
                <a:latin typeface="Times New Roman"/>
                <a:cs typeface="Times New Roman"/>
              </a:rPr>
              <a:t>to </a:t>
            </a:r>
            <a:r>
              <a:rPr lang="en-US" sz="2400" dirty="0">
                <a:solidFill>
                  <a:srgbClr val="04617B"/>
                </a:solidFill>
                <a:latin typeface="Times New Roman"/>
                <a:cs typeface="Times New Roman"/>
              </a:rPr>
              <a:t>protect personal property </a:t>
            </a:r>
            <a:endParaRPr lang="en-US" sz="2400" dirty="0" smtClean="0">
              <a:solidFill>
                <a:srgbClr val="04617B"/>
              </a:solidFill>
              <a:latin typeface="Times New Roman"/>
              <a:cs typeface="Times New Roman"/>
            </a:endParaRPr>
          </a:p>
          <a:p>
            <a:pPr marL="914400" lvl="1" indent="-457200">
              <a:lnSpc>
                <a:spcPct val="90000"/>
              </a:lnSpc>
              <a:buFont typeface="Wingdings" pitchFamily="2" charset="2"/>
              <a:buChar char="v"/>
            </a:pPr>
            <a:r>
              <a:rPr lang="en-US" sz="2400" dirty="0" smtClean="0">
                <a:solidFill>
                  <a:srgbClr val="04617B"/>
                </a:solidFill>
                <a:latin typeface="Times New Roman"/>
                <a:cs typeface="Times New Roman"/>
              </a:rPr>
              <a:t>to </a:t>
            </a:r>
            <a:r>
              <a:rPr lang="en-US" sz="2400" dirty="0">
                <a:solidFill>
                  <a:srgbClr val="04617B"/>
                </a:solidFill>
                <a:latin typeface="Times New Roman"/>
                <a:cs typeface="Times New Roman"/>
              </a:rPr>
              <a:t>prevent </a:t>
            </a:r>
            <a:r>
              <a:rPr lang="en-US" sz="2400" dirty="0" smtClean="0">
                <a:solidFill>
                  <a:srgbClr val="04617B"/>
                </a:solidFill>
                <a:latin typeface="Times New Roman"/>
                <a:cs typeface="Times New Roman"/>
              </a:rPr>
              <a:t>animal cruelty </a:t>
            </a:r>
          </a:p>
          <a:p>
            <a:pPr marL="914400" lvl="1" indent="-457200">
              <a:lnSpc>
                <a:spcPct val="90000"/>
              </a:lnSpc>
              <a:buFont typeface="Wingdings" pitchFamily="2" charset="2"/>
              <a:buChar char="v"/>
            </a:pPr>
            <a:r>
              <a:rPr lang="en-US" sz="2400" b="1" dirty="0" smtClean="0">
                <a:solidFill>
                  <a:srgbClr val="04617B"/>
                </a:solidFill>
                <a:latin typeface="Times New Roman"/>
                <a:cs typeface="Times New Roman"/>
              </a:rPr>
              <a:t>to </a:t>
            </a:r>
            <a:r>
              <a:rPr lang="en-US" sz="2400" b="1" dirty="0">
                <a:solidFill>
                  <a:srgbClr val="04617B"/>
                </a:solidFill>
                <a:latin typeface="Times New Roman"/>
                <a:cs typeface="Times New Roman"/>
              </a:rPr>
              <a:t>address the link between cruelty to animals and violence to </a:t>
            </a:r>
            <a:r>
              <a:rPr lang="en-US" sz="2400" b="1" dirty="0" smtClean="0">
                <a:solidFill>
                  <a:srgbClr val="04617B"/>
                </a:solidFill>
                <a:latin typeface="Times New Roman"/>
                <a:cs typeface="Times New Roman"/>
              </a:rPr>
              <a:t>people</a:t>
            </a:r>
          </a:p>
          <a:p>
            <a:pPr marL="1371600" lvl="2" indent="-457200">
              <a:lnSpc>
                <a:spcPct val="90000"/>
              </a:lnSpc>
              <a:buFont typeface="Wingdings" pitchFamily="2" charset="2"/>
              <a:buChar char="v"/>
            </a:pPr>
            <a:r>
              <a:rPr lang="en-US" sz="2400" dirty="0">
                <a:solidFill>
                  <a:srgbClr val="04617B"/>
                </a:solidFill>
                <a:latin typeface="Times New Roman"/>
                <a:cs typeface="Times New Roman"/>
              </a:rPr>
              <a:t>C</a:t>
            </a:r>
            <a:r>
              <a:rPr lang="en-US" sz="2400" dirty="0" smtClean="0">
                <a:solidFill>
                  <a:srgbClr val="04617B"/>
                </a:solidFill>
                <a:latin typeface="Times New Roman"/>
                <a:cs typeface="Times New Roman"/>
              </a:rPr>
              <a:t>ruelty </a:t>
            </a:r>
            <a:r>
              <a:rPr lang="en-US" sz="2400" dirty="0">
                <a:solidFill>
                  <a:srgbClr val="04617B"/>
                </a:solidFill>
                <a:latin typeface="Times New Roman"/>
                <a:cs typeface="Times New Roman"/>
              </a:rPr>
              <a:t>to animals "injur[es] the moral character of those who witness it --- and may therefore be treated as a crime</a:t>
            </a:r>
            <a:r>
              <a:rPr lang="en-US" sz="2400" dirty="0" smtClean="0">
                <a:solidFill>
                  <a:srgbClr val="04617B"/>
                </a:solidFill>
                <a:latin typeface="Times New Roman"/>
                <a:cs typeface="Times New Roman"/>
              </a:rPr>
              <a:t>.” </a:t>
            </a:r>
            <a:r>
              <a:rPr lang="en-US" sz="1400" dirty="0" smtClean="0">
                <a:solidFill>
                  <a:srgbClr val="04617B"/>
                </a:solidFill>
                <a:latin typeface="Times New Roman"/>
                <a:cs typeface="Times New Roman"/>
              </a:rPr>
              <a:t>Elbridge </a:t>
            </a:r>
            <a:r>
              <a:rPr lang="en-US" sz="1400" dirty="0">
                <a:solidFill>
                  <a:srgbClr val="04617B"/>
                </a:solidFill>
                <a:latin typeface="Times New Roman"/>
                <a:cs typeface="Times New Roman"/>
              </a:rPr>
              <a:t>T. Gerry, The Law of Cruelty to Animals, Address Before the Bar of Delaware County (August 16, 1875) (quoting LORD CAMPBELL, 9 LIVES LORD CHANCELLORS 22-23).  See David Favre &amp; Vivien Tsang, The Development of Anti-Cruelty Laws During the 1800s, 1993 Det. C.L. Rev. 1 (1993).</a:t>
            </a:r>
          </a:p>
          <a:p>
            <a:endParaRPr lang="en-US" sz="2800" dirty="0">
              <a:solidFill>
                <a:srgbClr val="0461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05014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Autofit/>
          </a:bodyPr>
          <a:lstStyle/>
          <a:p>
            <a:r>
              <a:rPr lang="en-US" sz="4000" b="1" dirty="0" smtClean="0">
                <a:latin typeface="Times New Roman"/>
                <a:cs typeface="Times New Roman"/>
              </a:rPr>
              <a:t>Recognition of “</a:t>
            </a:r>
            <a:r>
              <a:rPr lang="en-US" sz="4000" b="1" dirty="0">
                <a:latin typeface="Times New Roman"/>
                <a:cs typeface="Times New Roman"/>
              </a:rPr>
              <a:t>t</a:t>
            </a:r>
            <a:r>
              <a:rPr lang="en-US" sz="4000" b="1" dirty="0" smtClean="0">
                <a:latin typeface="Times New Roman"/>
                <a:cs typeface="Times New Roman"/>
              </a:rPr>
              <a:t>he Link” in State Laws Permitting Orders of Protection for Pets</a:t>
            </a:r>
            <a:endParaRPr lang="en-US" sz="4000" b="1" dirty="0">
              <a:latin typeface="Times New Roman"/>
              <a:cs typeface="Times New Roman"/>
            </a:endParaRPr>
          </a:p>
        </p:txBody>
      </p:sp>
      <p:sp>
        <p:nvSpPr>
          <p:cNvPr id="4" name="TextBox 3"/>
          <p:cNvSpPr txBox="1"/>
          <p:nvPr/>
        </p:nvSpPr>
        <p:spPr>
          <a:xfrm>
            <a:off x="304800" y="2514600"/>
            <a:ext cx="8534400" cy="3834896"/>
          </a:xfrm>
          <a:prstGeom prst="rect">
            <a:avLst/>
          </a:prstGeom>
          <a:noFill/>
        </p:spPr>
        <p:txBody>
          <a:bodyPr wrap="square" rtlCol="0">
            <a:spAutoFit/>
          </a:bodyPr>
          <a:lstStyle/>
          <a:p>
            <a:pPr marL="457200" indent="-457200">
              <a:lnSpc>
                <a:spcPct val="80000"/>
              </a:lnSpc>
              <a:buFont typeface="Wingdings" pitchFamily="2" charset="2"/>
              <a:buChar char="v"/>
            </a:pPr>
            <a:r>
              <a:rPr lang="en-US" sz="2800" dirty="0">
                <a:solidFill>
                  <a:schemeClr val="tx2"/>
                </a:solidFill>
                <a:latin typeface="Times New Roman" pitchFamily="18" charset="0"/>
                <a:cs typeface="Times New Roman" pitchFamily="18" charset="0"/>
              </a:rPr>
              <a:t>Amendment of CA Family Code in 2005 to include orders of protection for pets </a:t>
            </a:r>
          </a:p>
          <a:p>
            <a:pPr marL="914400" lvl="1" indent="-457200">
              <a:lnSpc>
                <a:spcPct val="80000"/>
              </a:lnSpc>
              <a:buFont typeface="Wingdings" pitchFamily="2" charset="2"/>
              <a:buChar char="v"/>
            </a:pPr>
            <a:r>
              <a:rPr lang="en-US" sz="2400" dirty="0">
                <a:solidFill>
                  <a:srgbClr val="04617B"/>
                </a:solidFill>
                <a:latin typeface="Times New Roman"/>
                <a:cs typeface="Times New Roman"/>
              </a:rPr>
              <a:t>The legislature noted the</a:t>
            </a:r>
            <a:r>
              <a:rPr lang="en-US" sz="2400" b="1" dirty="0">
                <a:solidFill>
                  <a:srgbClr val="04617B"/>
                </a:solidFill>
                <a:latin typeface="Times New Roman"/>
                <a:cs typeface="Times New Roman"/>
              </a:rPr>
              <a:t> connection “between animal abuse, family violence, and other forms of community violence.</a:t>
            </a:r>
            <a:r>
              <a:rPr lang="en-US" sz="2400" dirty="0">
                <a:solidFill>
                  <a:srgbClr val="04617B"/>
                </a:solidFill>
                <a:latin typeface="Times New Roman"/>
                <a:cs typeface="Times New Roman"/>
              </a:rPr>
              <a:t>”</a:t>
            </a:r>
            <a:r>
              <a:rPr lang="en-US" sz="1400" dirty="0">
                <a:solidFill>
                  <a:srgbClr val="04617B"/>
                </a:solidFill>
                <a:latin typeface="Times New Roman"/>
                <a:cs typeface="Times New Roman"/>
              </a:rPr>
              <a:t> </a:t>
            </a:r>
            <a:r>
              <a:rPr lang="en-US" sz="1400" dirty="0">
                <a:solidFill>
                  <a:srgbClr val="04617B"/>
                </a:solidFill>
              </a:rPr>
              <a:t>2007 Cal. Stat. </a:t>
            </a:r>
            <a:r>
              <a:rPr lang="en-US" sz="1400" dirty="0" err="1">
                <a:solidFill>
                  <a:srgbClr val="04617B"/>
                </a:solidFill>
              </a:rPr>
              <a:t>ch.</a:t>
            </a:r>
            <a:r>
              <a:rPr lang="en-US" sz="1400" dirty="0">
                <a:solidFill>
                  <a:srgbClr val="04617B"/>
                </a:solidFill>
              </a:rPr>
              <a:t> 205, § 1.  </a:t>
            </a:r>
            <a:endParaRPr lang="en-US" sz="2800" dirty="0">
              <a:solidFill>
                <a:schemeClr val="tx2"/>
              </a:solidFill>
              <a:latin typeface="Times New Roman" pitchFamily="18" charset="0"/>
              <a:cs typeface="Times New Roman" pitchFamily="18" charset="0"/>
            </a:endParaRPr>
          </a:p>
          <a:p>
            <a:pPr marL="457200" indent="-457200">
              <a:lnSpc>
                <a:spcPct val="80000"/>
              </a:lnSpc>
              <a:buFont typeface="Wingdings" charset="2"/>
              <a:buChar char="v"/>
            </a:pPr>
            <a:r>
              <a:rPr lang="en-US" sz="2800" dirty="0" smtClean="0">
                <a:solidFill>
                  <a:schemeClr val="tx2"/>
                </a:solidFill>
                <a:latin typeface="Times New Roman" pitchFamily="18" charset="0"/>
                <a:cs typeface="Times New Roman" pitchFamily="18" charset="0"/>
              </a:rPr>
              <a:t>Amendment </a:t>
            </a:r>
            <a:r>
              <a:rPr lang="en-US" sz="2800" dirty="0">
                <a:solidFill>
                  <a:schemeClr val="tx2"/>
                </a:solidFill>
                <a:latin typeface="Times New Roman" pitchFamily="18" charset="0"/>
                <a:cs typeface="Times New Roman" pitchFamily="18" charset="0"/>
              </a:rPr>
              <a:t>of NY Family Court Act in 2006 to include orders of protection for pets </a:t>
            </a:r>
          </a:p>
          <a:p>
            <a:pPr marL="914400" lvl="1" indent="-457200">
              <a:lnSpc>
                <a:spcPct val="80000"/>
              </a:lnSpc>
              <a:buFont typeface="Wingdings" pitchFamily="2" charset="2"/>
              <a:buChar char="v"/>
            </a:pPr>
            <a:r>
              <a:rPr lang="en-US" sz="2400" dirty="0" smtClean="0">
                <a:solidFill>
                  <a:schemeClr val="tx2"/>
                </a:solidFill>
                <a:latin typeface="Times New Roman" pitchFamily="18" charset="0"/>
                <a:cs typeface="Times New Roman" pitchFamily="18" charset="0"/>
              </a:rPr>
              <a:t>The </a:t>
            </a:r>
            <a:r>
              <a:rPr lang="en-US" sz="2400" dirty="0">
                <a:solidFill>
                  <a:schemeClr val="tx2"/>
                </a:solidFill>
                <a:latin typeface="Times New Roman" pitchFamily="18" charset="0"/>
                <a:cs typeface="Times New Roman" pitchFamily="18" charset="0"/>
              </a:rPr>
              <a:t>NYS legislature expressly noted the connection between animal abuse and domestic violence, including that </a:t>
            </a:r>
            <a:r>
              <a:rPr lang="en-US" sz="2400" b="1" dirty="0">
                <a:solidFill>
                  <a:schemeClr val="tx2"/>
                </a:solidFill>
                <a:latin typeface="Times New Roman" pitchFamily="18" charset="0"/>
                <a:cs typeface="Times New Roman" pitchFamily="18" charset="0"/>
              </a:rPr>
              <a:t>“often abusers, in an effort to control and threaten their partners, harm or kill their pets</a:t>
            </a:r>
            <a:r>
              <a:rPr lang="en-US" sz="2400" b="1" dirty="0" smtClean="0">
                <a:solidFill>
                  <a:schemeClr val="tx2"/>
                </a:solidFill>
                <a:latin typeface="Times New Roman" pitchFamily="18" charset="0"/>
                <a:cs typeface="Times New Roman" pitchFamily="18" charset="0"/>
              </a:rPr>
              <a:t>.”</a:t>
            </a:r>
            <a:br>
              <a:rPr lang="en-US" sz="2400" b="1" dirty="0" smtClean="0">
                <a:solidFill>
                  <a:schemeClr val="tx2"/>
                </a:solidFill>
                <a:latin typeface="Times New Roman" pitchFamily="18" charset="0"/>
                <a:cs typeface="Times New Roman" pitchFamily="18" charset="0"/>
              </a:rPr>
            </a:br>
            <a:r>
              <a:rPr lang="en-US" sz="2400" b="1" dirty="0" smtClean="0">
                <a:solidFill>
                  <a:schemeClr val="tx2"/>
                </a:solidFill>
                <a:latin typeface="Times New Roman" pitchFamily="18" charset="0"/>
                <a:cs typeface="Times New Roman" pitchFamily="18" charset="0"/>
              </a:rPr>
              <a:t> </a:t>
            </a:r>
            <a:r>
              <a:rPr lang="en-US" sz="1400" i="1" dirty="0" smtClean="0">
                <a:solidFill>
                  <a:srgbClr val="04617B"/>
                </a:solidFill>
              </a:rPr>
              <a:t>See </a:t>
            </a:r>
            <a:r>
              <a:rPr lang="en-US" sz="1400" dirty="0" smtClean="0">
                <a:solidFill>
                  <a:srgbClr val="04617B"/>
                </a:solidFill>
              </a:rPr>
              <a:t>Justification </a:t>
            </a:r>
            <a:r>
              <a:rPr lang="en-US" sz="1400" dirty="0">
                <a:solidFill>
                  <a:srgbClr val="04617B"/>
                </a:solidFill>
              </a:rPr>
              <a:t>memo for Assembly Bill 10767-2006/ Senate Bill No. 7691-2006. </a:t>
            </a:r>
          </a:p>
        </p:txBody>
      </p:sp>
    </p:spTree>
    <p:extLst>
      <p:ext uri="{BB962C8B-B14F-4D97-AF65-F5344CB8AC3E}">
        <p14:creationId xmlns="" xmlns:p14="http://schemas.microsoft.com/office/powerpoint/2010/main" val="1435129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371600"/>
            <a:ext cx="7543800" cy="2862322"/>
          </a:xfrm>
          <a:prstGeom prst="rect">
            <a:avLst/>
          </a:prstGeom>
          <a:noFill/>
        </p:spPr>
        <p:txBody>
          <a:bodyPr wrap="square" rtlCol="0">
            <a:spAutoFit/>
          </a:bodyPr>
          <a:lstStyle/>
          <a:p>
            <a:pPr algn="ctr"/>
            <a:r>
              <a:rPr lang="en-US" sz="6000" dirty="0" smtClean="0">
                <a:solidFill>
                  <a:schemeClr val="accent1"/>
                </a:solidFill>
                <a:latin typeface="Times New Roman" pitchFamily="18" charset="0"/>
                <a:cs typeface="Times New Roman" pitchFamily="18" charset="0"/>
              </a:rPr>
              <a:t>Including Family Pets in an Order of Protection</a:t>
            </a:r>
            <a:endParaRPr lang="en-US" sz="6000"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Autofit/>
          </a:bodyPr>
          <a:lstStyle/>
          <a:p>
            <a:r>
              <a:rPr lang="en-US" sz="2800" b="1" dirty="0" smtClean="0">
                <a:latin typeface="Times New Roman" pitchFamily="18" charset="0"/>
                <a:cs typeface="Times New Roman" pitchFamily="18" charset="0"/>
              </a:rPr>
              <a:t>States with Laws that Include Animals In Orders of Protection</a:t>
            </a: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numCol="3">
            <a:normAutofit/>
          </a:bodyPr>
          <a:lstStyle/>
          <a:p>
            <a:r>
              <a:rPr lang="en-US" dirty="0" smtClean="0">
                <a:solidFill>
                  <a:schemeClr val="tx2"/>
                </a:solidFill>
                <a:latin typeface="Times New Roman" pitchFamily="18" charset="0"/>
                <a:cs typeface="Times New Roman" pitchFamily="18" charset="0"/>
              </a:rPr>
              <a:t>New York</a:t>
            </a:r>
          </a:p>
          <a:p>
            <a:r>
              <a:rPr lang="en-US" dirty="0" smtClean="0">
                <a:solidFill>
                  <a:schemeClr val="tx2"/>
                </a:solidFill>
                <a:latin typeface="Times New Roman" pitchFamily="18" charset="0"/>
                <a:cs typeface="Times New Roman" pitchFamily="18" charset="0"/>
              </a:rPr>
              <a:t>Arizona</a:t>
            </a:r>
          </a:p>
          <a:p>
            <a:r>
              <a:rPr lang="en-US" dirty="0" smtClean="0">
                <a:solidFill>
                  <a:schemeClr val="tx2"/>
                </a:solidFill>
                <a:latin typeface="Times New Roman" pitchFamily="18" charset="0"/>
                <a:cs typeface="Times New Roman" pitchFamily="18" charset="0"/>
              </a:rPr>
              <a:t>Arkansas</a:t>
            </a:r>
          </a:p>
          <a:p>
            <a:r>
              <a:rPr lang="en-US" dirty="0" smtClean="0">
                <a:solidFill>
                  <a:schemeClr val="tx2"/>
                </a:solidFill>
                <a:latin typeface="Times New Roman" pitchFamily="18" charset="0"/>
                <a:cs typeface="Times New Roman" pitchFamily="18" charset="0"/>
              </a:rPr>
              <a:t>California</a:t>
            </a:r>
          </a:p>
          <a:p>
            <a:r>
              <a:rPr lang="en-US" dirty="0" smtClean="0">
                <a:solidFill>
                  <a:schemeClr val="tx2"/>
                </a:solidFill>
                <a:latin typeface="Times New Roman" pitchFamily="18" charset="0"/>
                <a:cs typeface="Times New Roman" pitchFamily="18" charset="0"/>
              </a:rPr>
              <a:t>Colorado</a:t>
            </a:r>
          </a:p>
          <a:p>
            <a:r>
              <a:rPr lang="en-US" dirty="0" smtClean="0">
                <a:solidFill>
                  <a:schemeClr val="tx2"/>
                </a:solidFill>
                <a:latin typeface="Times New Roman" pitchFamily="18" charset="0"/>
                <a:cs typeface="Times New Roman" pitchFamily="18" charset="0"/>
              </a:rPr>
              <a:t>District of Columbia (D.C)</a:t>
            </a:r>
          </a:p>
          <a:p>
            <a:r>
              <a:rPr lang="en-US" dirty="0" smtClean="0">
                <a:solidFill>
                  <a:schemeClr val="tx2"/>
                </a:solidFill>
                <a:latin typeface="Times New Roman" pitchFamily="18" charset="0"/>
                <a:cs typeface="Times New Roman" pitchFamily="18" charset="0"/>
              </a:rPr>
              <a:t>Connecticut</a:t>
            </a:r>
          </a:p>
          <a:p>
            <a:r>
              <a:rPr lang="en-US" dirty="0" smtClean="0">
                <a:solidFill>
                  <a:schemeClr val="tx2"/>
                </a:solidFill>
                <a:latin typeface="Times New Roman" pitchFamily="18" charset="0"/>
                <a:cs typeface="Times New Roman" pitchFamily="18" charset="0"/>
              </a:rPr>
              <a:t>Hawaii</a:t>
            </a:r>
          </a:p>
          <a:p>
            <a:r>
              <a:rPr lang="en-US" dirty="0" smtClean="0">
                <a:solidFill>
                  <a:schemeClr val="tx2"/>
                </a:solidFill>
                <a:latin typeface="Times New Roman" pitchFamily="18" charset="0"/>
                <a:cs typeface="Times New Roman" pitchFamily="18" charset="0"/>
              </a:rPr>
              <a:t>Illinois</a:t>
            </a:r>
          </a:p>
          <a:p>
            <a:r>
              <a:rPr lang="en-US" dirty="0" smtClean="0">
                <a:solidFill>
                  <a:schemeClr val="tx2"/>
                </a:solidFill>
                <a:latin typeface="Times New Roman" pitchFamily="18" charset="0"/>
                <a:cs typeface="Times New Roman" pitchFamily="18" charset="0"/>
              </a:rPr>
              <a:t>Louisiana</a:t>
            </a:r>
          </a:p>
          <a:p>
            <a:r>
              <a:rPr lang="en-US" dirty="0" smtClean="0">
                <a:solidFill>
                  <a:schemeClr val="tx2"/>
                </a:solidFill>
                <a:latin typeface="Times New Roman" pitchFamily="18" charset="0"/>
                <a:cs typeface="Times New Roman" pitchFamily="18" charset="0"/>
              </a:rPr>
              <a:t>Maine</a:t>
            </a:r>
          </a:p>
          <a:p>
            <a:r>
              <a:rPr lang="en-US" dirty="0" smtClean="0">
                <a:solidFill>
                  <a:schemeClr val="tx2"/>
                </a:solidFill>
                <a:latin typeface="Times New Roman" pitchFamily="18" charset="0"/>
                <a:cs typeface="Times New Roman" pitchFamily="18" charset="0"/>
              </a:rPr>
              <a:t>Maryland</a:t>
            </a:r>
          </a:p>
          <a:p>
            <a:r>
              <a:rPr lang="en-US" dirty="0" smtClean="0">
                <a:solidFill>
                  <a:schemeClr val="tx2"/>
                </a:solidFill>
                <a:latin typeface="Times New Roman" pitchFamily="18" charset="0"/>
                <a:cs typeface="Times New Roman" pitchFamily="18" charset="0"/>
              </a:rPr>
              <a:t>Massachusetts</a:t>
            </a:r>
          </a:p>
          <a:p>
            <a:r>
              <a:rPr lang="en-US" dirty="0" smtClean="0">
                <a:solidFill>
                  <a:schemeClr val="tx2"/>
                </a:solidFill>
                <a:latin typeface="Times New Roman" pitchFamily="18" charset="0"/>
                <a:cs typeface="Times New Roman" pitchFamily="18" charset="0"/>
              </a:rPr>
              <a:t>Minnesota</a:t>
            </a:r>
          </a:p>
          <a:p>
            <a:r>
              <a:rPr lang="en-US" dirty="0" smtClean="0">
                <a:solidFill>
                  <a:schemeClr val="tx2"/>
                </a:solidFill>
                <a:latin typeface="Times New Roman" pitchFamily="18" charset="0"/>
                <a:cs typeface="Times New Roman" pitchFamily="18" charset="0"/>
              </a:rPr>
              <a:t>Nevada</a:t>
            </a:r>
          </a:p>
          <a:p>
            <a:r>
              <a:rPr lang="en-US" dirty="0" smtClean="0">
                <a:solidFill>
                  <a:schemeClr val="tx2"/>
                </a:solidFill>
                <a:latin typeface="Times New Roman" pitchFamily="18" charset="0"/>
                <a:cs typeface="Times New Roman" pitchFamily="18" charset="0"/>
              </a:rPr>
              <a:t>New Jersey</a:t>
            </a:r>
          </a:p>
          <a:p>
            <a:r>
              <a:rPr lang="en-US" dirty="0" smtClean="0">
                <a:solidFill>
                  <a:schemeClr val="tx2"/>
                </a:solidFill>
                <a:latin typeface="Times New Roman" pitchFamily="18" charset="0"/>
                <a:cs typeface="Times New Roman" pitchFamily="18" charset="0"/>
              </a:rPr>
              <a:t>North Carolina</a:t>
            </a:r>
          </a:p>
          <a:p>
            <a:r>
              <a:rPr lang="en-US" dirty="0" smtClean="0">
                <a:solidFill>
                  <a:schemeClr val="tx2"/>
                </a:solidFill>
                <a:latin typeface="Times New Roman" pitchFamily="18" charset="0"/>
                <a:cs typeface="Times New Roman" pitchFamily="18" charset="0"/>
              </a:rPr>
              <a:t>Oklahoma</a:t>
            </a:r>
          </a:p>
          <a:p>
            <a:r>
              <a:rPr lang="en-US" dirty="0" smtClean="0">
                <a:solidFill>
                  <a:schemeClr val="tx2"/>
                </a:solidFill>
                <a:latin typeface="Times New Roman" pitchFamily="18" charset="0"/>
                <a:cs typeface="Times New Roman" pitchFamily="18" charset="0"/>
              </a:rPr>
              <a:t>Oregon</a:t>
            </a:r>
          </a:p>
          <a:p>
            <a:r>
              <a:rPr lang="en-US" dirty="0" smtClean="0">
                <a:solidFill>
                  <a:schemeClr val="tx2"/>
                </a:solidFill>
                <a:latin typeface="Times New Roman" pitchFamily="18" charset="0"/>
                <a:cs typeface="Times New Roman" pitchFamily="18" charset="0"/>
              </a:rPr>
              <a:t>Puerto Rico</a:t>
            </a:r>
          </a:p>
          <a:p>
            <a:r>
              <a:rPr lang="en-US" dirty="0" smtClean="0">
                <a:solidFill>
                  <a:schemeClr val="tx2"/>
                </a:solidFill>
                <a:latin typeface="Times New Roman" pitchFamily="18" charset="0"/>
                <a:cs typeface="Times New Roman" pitchFamily="18" charset="0"/>
              </a:rPr>
              <a:t>Tennessee</a:t>
            </a:r>
          </a:p>
          <a:p>
            <a:r>
              <a:rPr lang="en-US" dirty="0" smtClean="0">
                <a:solidFill>
                  <a:schemeClr val="tx2"/>
                </a:solidFill>
                <a:latin typeface="Times New Roman" pitchFamily="18" charset="0"/>
                <a:cs typeface="Times New Roman" pitchFamily="18" charset="0"/>
              </a:rPr>
              <a:t>Texas</a:t>
            </a:r>
          </a:p>
          <a:p>
            <a:r>
              <a:rPr lang="en-US" dirty="0" smtClean="0">
                <a:solidFill>
                  <a:schemeClr val="tx2"/>
                </a:solidFill>
                <a:latin typeface="Times New Roman" pitchFamily="18" charset="0"/>
                <a:cs typeface="Times New Roman" pitchFamily="18" charset="0"/>
              </a:rPr>
              <a:t>Vermont</a:t>
            </a:r>
          </a:p>
          <a:p>
            <a:r>
              <a:rPr lang="en-US" dirty="0" smtClean="0">
                <a:solidFill>
                  <a:schemeClr val="tx2"/>
                </a:solidFill>
                <a:latin typeface="Times New Roman" pitchFamily="18" charset="0"/>
                <a:cs typeface="Times New Roman" pitchFamily="18" charset="0"/>
              </a:rPr>
              <a:t>Washington</a:t>
            </a:r>
          </a:p>
          <a:p>
            <a:r>
              <a:rPr lang="en-US" dirty="0" smtClean="0">
                <a:solidFill>
                  <a:schemeClr val="tx2"/>
                </a:solidFill>
                <a:latin typeface="Times New Roman" pitchFamily="18" charset="0"/>
                <a:cs typeface="Times New Roman" pitchFamily="18" charset="0"/>
              </a:rPr>
              <a:t>West Virginia</a:t>
            </a:r>
          </a:p>
          <a:p>
            <a:r>
              <a:rPr lang="en-US" dirty="0" smtClean="0">
                <a:solidFill>
                  <a:schemeClr val="tx2"/>
                </a:solidFill>
                <a:latin typeface="Times New Roman" pitchFamily="18" charset="0"/>
                <a:cs typeface="Times New Roman" pitchFamily="18" charset="0"/>
              </a:rPr>
              <a:t>Kentucky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59952" cy="1066800"/>
          </a:xfrm>
        </p:spPr>
        <p:txBody>
          <a:bodyPr>
            <a:normAutofit/>
          </a:bodyPr>
          <a:lstStyle/>
          <a:p>
            <a:r>
              <a:rPr lang="en-US" sz="3200" dirty="0">
                <a:latin typeface="Times New Roman" pitchFamily="18" charset="0"/>
                <a:cs typeface="Times New Roman" pitchFamily="18" charset="0"/>
              </a:rPr>
              <a:t>New </a:t>
            </a:r>
            <a:r>
              <a:rPr lang="en-US" sz="3200" dirty="0" smtClean="0">
                <a:latin typeface="Times New Roman" pitchFamily="18" charset="0"/>
                <a:cs typeface="Times New Roman" pitchFamily="18" charset="0"/>
              </a:rPr>
              <a:t>York Law Permits Animals to be Included in Orders of Protection</a:t>
            </a:r>
            <a:endParaRPr lang="en-US" sz="3200" dirty="0">
              <a:solidFill>
                <a:schemeClr val="bg2">
                  <a:lumMod val="50000"/>
                </a:schemeClr>
              </a:solidFill>
            </a:endParaRPr>
          </a:p>
        </p:txBody>
      </p:sp>
      <p:sp>
        <p:nvSpPr>
          <p:cNvPr id="3" name="TextBox 2"/>
          <p:cNvSpPr txBox="1"/>
          <p:nvPr/>
        </p:nvSpPr>
        <p:spPr>
          <a:xfrm>
            <a:off x="304800" y="1447800"/>
            <a:ext cx="8077200" cy="4764382"/>
          </a:xfrm>
          <a:prstGeom prst="rect">
            <a:avLst/>
          </a:prstGeom>
          <a:noFill/>
        </p:spPr>
        <p:txBody>
          <a:bodyPr wrap="square" rtlCol="0">
            <a:spAutoFit/>
          </a:bodyPr>
          <a:lstStyle/>
          <a:p>
            <a:pPr algn="ctr"/>
            <a:r>
              <a:rPr lang="en-US" sz="2800" b="1" u="sng" dirty="0" smtClean="0">
                <a:solidFill>
                  <a:srgbClr val="04617B"/>
                </a:solidFill>
                <a:latin typeface="Times New Roman" pitchFamily="18" charset="0"/>
                <a:cs typeface="Times New Roman" pitchFamily="18" charset="0"/>
              </a:rPr>
              <a:t>Order of Protection</a:t>
            </a:r>
          </a:p>
          <a:p>
            <a:pPr marL="914400" lvl="1" indent="-457200">
              <a:lnSpc>
                <a:spcPct val="90000"/>
              </a:lnSpc>
              <a:buFont typeface="Wingdings" pitchFamily="2" charset="2"/>
              <a:buChar char="v"/>
            </a:pPr>
            <a:r>
              <a:rPr lang="en-US" sz="2600" dirty="0" smtClean="0">
                <a:solidFill>
                  <a:srgbClr val="04617B"/>
                </a:solidFill>
                <a:latin typeface="Times New Roman" pitchFamily="18" charset="0"/>
                <a:cs typeface="Times New Roman" pitchFamily="18" charset="0"/>
              </a:rPr>
              <a:t>Issuable by any NY court to limit the behavior of someone who harms or threatens another, </a:t>
            </a:r>
            <a:r>
              <a:rPr lang="en-US" sz="2600" u="sng" dirty="0" smtClean="0">
                <a:solidFill>
                  <a:srgbClr val="04617B"/>
                </a:solidFill>
                <a:latin typeface="Times New Roman" pitchFamily="18" charset="0"/>
                <a:cs typeface="Times New Roman" pitchFamily="18" charset="0"/>
              </a:rPr>
              <a:t>including an animal</a:t>
            </a:r>
            <a:r>
              <a:rPr lang="en-US" sz="2600" dirty="0" smtClean="0">
                <a:solidFill>
                  <a:srgbClr val="04617B"/>
                </a:solidFill>
                <a:latin typeface="Times New Roman" pitchFamily="18" charset="0"/>
                <a:cs typeface="Times New Roman" pitchFamily="18" charset="0"/>
              </a:rPr>
              <a:t>.</a:t>
            </a:r>
            <a:r>
              <a:rPr lang="en-US" sz="2600" u="sng" dirty="0" smtClean="0">
                <a:solidFill>
                  <a:srgbClr val="04617B"/>
                </a:solidFill>
                <a:latin typeface="Times New Roman" pitchFamily="18" charset="0"/>
                <a:cs typeface="Times New Roman" pitchFamily="18" charset="0"/>
              </a:rPr>
              <a:t/>
            </a:r>
            <a:br>
              <a:rPr lang="en-US" sz="2600" u="sng" dirty="0" smtClean="0">
                <a:solidFill>
                  <a:srgbClr val="04617B"/>
                </a:solidFill>
                <a:latin typeface="Times New Roman" pitchFamily="18" charset="0"/>
                <a:cs typeface="Times New Roman" pitchFamily="18" charset="0"/>
              </a:rPr>
            </a:br>
            <a:endParaRPr lang="en-US" sz="2600" u="sng" dirty="0">
              <a:solidFill>
                <a:srgbClr val="04617B"/>
              </a:solidFill>
              <a:latin typeface="Times New Roman" pitchFamily="18" charset="0"/>
              <a:cs typeface="Times New Roman" pitchFamily="18" charset="0"/>
            </a:endParaRPr>
          </a:p>
          <a:p>
            <a:pPr marL="914400" lvl="1" indent="-457200">
              <a:buFont typeface="Wingdings" pitchFamily="2" charset="2"/>
              <a:buChar char="v"/>
            </a:pPr>
            <a:r>
              <a:rPr lang="en-US" sz="2600" dirty="0" smtClean="0">
                <a:solidFill>
                  <a:srgbClr val="04617B"/>
                </a:solidFill>
                <a:latin typeface="Times New Roman" pitchFamily="18" charset="0"/>
                <a:cs typeface="Times New Roman" pitchFamily="18" charset="0"/>
              </a:rPr>
              <a:t>“Any order of protection issued pursuant to this section may require the petitioner or the respondent to </a:t>
            </a:r>
            <a:r>
              <a:rPr lang="en-US" sz="2600" b="1" dirty="0" smtClean="0">
                <a:solidFill>
                  <a:srgbClr val="04617B"/>
                </a:solidFill>
                <a:latin typeface="Times New Roman" pitchFamily="18" charset="0"/>
                <a:cs typeface="Times New Roman" pitchFamily="18" charset="0"/>
              </a:rPr>
              <a:t>refrain from intentionally injuring or killing, without justification, any companion animal the respondent knows to be owned, possessed, leased, kept or held by the petitioner or a minor child residing in the household</a:t>
            </a:r>
            <a:r>
              <a:rPr lang="en-US" sz="2600" dirty="0" smtClean="0">
                <a:solidFill>
                  <a:srgbClr val="04617B"/>
                </a:solidFill>
                <a:latin typeface="Times New Roman" pitchFamily="18" charset="0"/>
                <a:cs typeface="Times New Roman" pitchFamily="18" charset="0"/>
              </a:rPr>
              <a:t>.” NY FAM CT §842 (i).</a:t>
            </a:r>
            <a:endParaRPr lang="en-US" sz="2600" dirty="0">
              <a:solidFill>
                <a:srgbClr val="0461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98651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59952" cy="1066800"/>
          </a:xfrm>
        </p:spPr>
        <p:txBody>
          <a:bodyPr>
            <a:normAutofit/>
          </a:bodyPr>
          <a:lstStyle/>
          <a:p>
            <a:r>
              <a:rPr lang="en-US" sz="3200" dirty="0" smtClean="0">
                <a:latin typeface="Times New Roman" pitchFamily="18" charset="0"/>
                <a:cs typeface="Times New Roman" pitchFamily="18" charset="0"/>
              </a:rPr>
              <a:t>California Law Permits Animals to be Included in Orders of Protection</a:t>
            </a:r>
            <a:endParaRPr lang="en-US" sz="3200" dirty="0">
              <a:solidFill>
                <a:schemeClr val="bg2">
                  <a:lumMod val="50000"/>
                </a:schemeClr>
              </a:solidFill>
            </a:endParaRPr>
          </a:p>
        </p:txBody>
      </p:sp>
      <p:sp>
        <p:nvSpPr>
          <p:cNvPr id="3" name="TextBox 2"/>
          <p:cNvSpPr txBox="1"/>
          <p:nvPr/>
        </p:nvSpPr>
        <p:spPr>
          <a:xfrm>
            <a:off x="304800" y="1447800"/>
            <a:ext cx="8534400" cy="5102934"/>
          </a:xfrm>
          <a:prstGeom prst="rect">
            <a:avLst/>
          </a:prstGeom>
          <a:noFill/>
        </p:spPr>
        <p:txBody>
          <a:bodyPr wrap="square" rtlCol="0">
            <a:spAutoFit/>
          </a:bodyPr>
          <a:lstStyle/>
          <a:p>
            <a:pPr algn="ctr"/>
            <a:r>
              <a:rPr lang="en-US" sz="2800" b="1" u="sng" dirty="0" smtClean="0">
                <a:solidFill>
                  <a:srgbClr val="04617B"/>
                </a:solidFill>
                <a:latin typeface="Times New Roman"/>
                <a:cs typeface="Times New Roman"/>
              </a:rPr>
              <a:t>Order of Protection</a:t>
            </a:r>
          </a:p>
          <a:p>
            <a:pPr marL="914400" lvl="1" indent="-457200">
              <a:lnSpc>
                <a:spcPct val="80000"/>
              </a:lnSpc>
              <a:buFont typeface="Wingdings" pitchFamily="2" charset="2"/>
              <a:buChar char="v"/>
            </a:pPr>
            <a:r>
              <a:rPr lang="en-US" sz="2400" dirty="0" smtClean="0">
                <a:solidFill>
                  <a:srgbClr val="04617B"/>
                </a:solidFill>
                <a:latin typeface="Times New Roman"/>
                <a:cs typeface="Times New Roman"/>
              </a:rPr>
              <a:t>Issuable by any CA court to limit the behavior of someone who harms or threatens another, </a:t>
            </a:r>
            <a:r>
              <a:rPr lang="en-US" sz="2400" u="sng" dirty="0" smtClean="0">
                <a:solidFill>
                  <a:srgbClr val="04617B"/>
                </a:solidFill>
                <a:latin typeface="Times New Roman"/>
                <a:cs typeface="Times New Roman"/>
              </a:rPr>
              <a:t>including an animal</a:t>
            </a:r>
            <a:r>
              <a:rPr lang="en-US" sz="2400" dirty="0" smtClean="0">
                <a:solidFill>
                  <a:srgbClr val="04617B"/>
                </a:solidFill>
                <a:latin typeface="Times New Roman"/>
                <a:cs typeface="Times New Roman"/>
              </a:rPr>
              <a:t>.</a:t>
            </a:r>
            <a:r>
              <a:rPr lang="en-US" sz="2400" u="sng" dirty="0" smtClean="0">
                <a:solidFill>
                  <a:srgbClr val="04617B"/>
                </a:solidFill>
                <a:latin typeface="Times New Roman"/>
                <a:cs typeface="Times New Roman"/>
              </a:rPr>
              <a:t/>
            </a:r>
            <a:br>
              <a:rPr lang="en-US" sz="2400" u="sng" dirty="0" smtClean="0">
                <a:solidFill>
                  <a:srgbClr val="04617B"/>
                </a:solidFill>
                <a:latin typeface="Times New Roman"/>
                <a:cs typeface="Times New Roman"/>
              </a:rPr>
            </a:br>
            <a:endParaRPr lang="en-US" sz="2400" u="sng" dirty="0">
              <a:solidFill>
                <a:srgbClr val="04617B"/>
              </a:solidFill>
              <a:latin typeface="Times New Roman"/>
              <a:cs typeface="Times New Roman"/>
            </a:endParaRPr>
          </a:p>
          <a:p>
            <a:pPr marL="914400" lvl="1" indent="-457200">
              <a:buFont typeface="Wingdings" pitchFamily="2" charset="2"/>
              <a:buChar char="v"/>
            </a:pPr>
            <a:r>
              <a:rPr lang="en-US" sz="2400" dirty="0" smtClean="0">
                <a:solidFill>
                  <a:srgbClr val="04617B"/>
                </a:solidFill>
                <a:latin typeface="Times New Roman"/>
                <a:cs typeface="Times New Roman"/>
              </a:rPr>
              <a:t>“On </a:t>
            </a:r>
            <a:r>
              <a:rPr lang="en-US" sz="2400" dirty="0">
                <a:solidFill>
                  <a:srgbClr val="04617B"/>
                </a:solidFill>
                <a:latin typeface="Times New Roman"/>
                <a:cs typeface="Times New Roman"/>
              </a:rPr>
              <a:t>a showing of good cause, the court may include in a protective order a grant to the petitioner of the exclusive care, possession, or control of any animal owned, possessed, leased, kept, or held by either the petitioner or the respondent or a minor child </a:t>
            </a:r>
            <a:r>
              <a:rPr lang="en-US" sz="2400" dirty="0" smtClean="0">
                <a:solidFill>
                  <a:srgbClr val="04617B"/>
                </a:solidFill>
                <a:latin typeface="Times New Roman"/>
                <a:cs typeface="Times New Roman"/>
              </a:rPr>
              <a:t>. . . The </a:t>
            </a:r>
            <a:r>
              <a:rPr lang="en-US" sz="2400" dirty="0">
                <a:solidFill>
                  <a:srgbClr val="04617B"/>
                </a:solidFill>
                <a:latin typeface="Times New Roman"/>
                <a:cs typeface="Times New Roman"/>
              </a:rPr>
              <a:t>court </a:t>
            </a:r>
            <a:r>
              <a:rPr lang="en-US" sz="2400" b="1" dirty="0">
                <a:solidFill>
                  <a:srgbClr val="04617B"/>
                </a:solidFill>
                <a:latin typeface="Times New Roman"/>
                <a:cs typeface="Times New Roman"/>
              </a:rPr>
              <a:t>may order the respondent to stay away from the animal and forbid the respondent from taking, transferring, encumbering, concealing, molesting, attacking, striking, threatening, harming, or otherwise disposing of the animal</a:t>
            </a:r>
            <a:r>
              <a:rPr lang="en-US" sz="2400" dirty="0" smtClean="0">
                <a:solidFill>
                  <a:srgbClr val="04617B"/>
                </a:solidFill>
                <a:latin typeface="Times New Roman"/>
                <a:cs typeface="Times New Roman"/>
              </a:rPr>
              <a:t>.” CA </a:t>
            </a:r>
            <a:r>
              <a:rPr lang="en-US" sz="2400" dirty="0">
                <a:solidFill>
                  <a:srgbClr val="04617B"/>
                </a:solidFill>
                <a:latin typeface="Times New Roman"/>
                <a:cs typeface="Times New Roman"/>
              </a:rPr>
              <a:t>FAM § 6320 - 6327</a:t>
            </a:r>
          </a:p>
        </p:txBody>
      </p:sp>
    </p:spTree>
    <p:extLst>
      <p:ext uri="{BB962C8B-B14F-4D97-AF65-F5344CB8AC3E}">
        <p14:creationId xmlns="" xmlns:p14="http://schemas.microsoft.com/office/powerpoint/2010/main" val="3906377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4" y="76200"/>
            <a:ext cx="8759952" cy="1066800"/>
          </a:xfrm>
        </p:spPr>
        <p:txBody>
          <a:bodyPr>
            <a:normAutofit/>
          </a:bodyPr>
          <a:lstStyle/>
          <a:p>
            <a:r>
              <a:rPr lang="en-US" sz="3200" dirty="0" smtClean="0">
                <a:latin typeface="Times New Roman" pitchFamily="18" charset="0"/>
                <a:cs typeface="Times New Roman" pitchFamily="18" charset="0"/>
              </a:rPr>
              <a:t>Illinois Law Permits Animals to be Included in Orders of Protection</a:t>
            </a:r>
            <a:endParaRPr lang="en-US" sz="3200" dirty="0">
              <a:solidFill>
                <a:schemeClr val="bg2">
                  <a:lumMod val="50000"/>
                </a:schemeClr>
              </a:solidFill>
            </a:endParaRPr>
          </a:p>
        </p:txBody>
      </p:sp>
      <p:sp>
        <p:nvSpPr>
          <p:cNvPr id="3" name="TextBox 2"/>
          <p:cNvSpPr txBox="1"/>
          <p:nvPr/>
        </p:nvSpPr>
        <p:spPr>
          <a:xfrm>
            <a:off x="152400" y="1447800"/>
            <a:ext cx="8839200" cy="5426100"/>
          </a:xfrm>
          <a:prstGeom prst="rect">
            <a:avLst/>
          </a:prstGeom>
          <a:noFill/>
        </p:spPr>
        <p:txBody>
          <a:bodyPr wrap="square" rtlCol="0">
            <a:spAutoFit/>
          </a:bodyPr>
          <a:lstStyle/>
          <a:p>
            <a:pPr algn="ctr">
              <a:lnSpc>
                <a:spcPct val="110000"/>
              </a:lnSpc>
            </a:pPr>
            <a:r>
              <a:rPr lang="en-US" sz="2800" b="1" u="sng" dirty="0" smtClean="0">
                <a:solidFill>
                  <a:srgbClr val="04617B"/>
                </a:solidFill>
                <a:latin typeface="Times New Roman"/>
                <a:cs typeface="Times New Roman"/>
              </a:rPr>
              <a:t>Order of Protection</a:t>
            </a:r>
          </a:p>
          <a:p>
            <a:pPr marL="914400" lvl="1" indent="-457200">
              <a:lnSpc>
                <a:spcPct val="90000"/>
              </a:lnSpc>
              <a:buFont typeface="Wingdings" pitchFamily="2" charset="2"/>
              <a:buChar char="v"/>
            </a:pPr>
            <a:r>
              <a:rPr lang="en-US" sz="2200" dirty="0">
                <a:solidFill>
                  <a:srgbClr val="04617B"/>
                </a:solidFill>
                <a:latin typeface="Times New Roman"/>
                <a:cs typeface="Times New Roman"/>
              </a:rPr>
              <a:t>Issuable by any </a:t>
            </a:r>
            <a:r>
              <a:rPr lang="en-US" sz="2200" dirty="0" smtClean="0">
                <a:solidFill>
                  <a:srgbClr val="04617B"/>
                </a:solidFill>
                <a:latin typeface="Times New Roman"/>
                <a:cs typeface="Times New Roman"/>
              </a:rPr>
              <a:t>IL court </a:t>
            </a:r>
            <a:r>
              <a:rPr lang="en-US" sz="2200" dirty="0">
                <a:solidFill>
                  <a:srgbClr val="04617B"/>
                </a:solidFill>
                <a:latin typeface="Times New Roman"/>
                <a:cs typeface="Times New Roman"/>
              </a:rPr>
              <a:t>to limit the behavior of someone who harms or threatens another, </a:t>
            </a:r>
            <a:r>
              <a:rPr lang="en-US" sz="2200" u="sng" dirty="0">
                <a:solidFill>
                  <a:srgbClr val="04617B"/>
                </a:solidFill>
                <a:latin typeface="Times New Roman"/>
                <a:cs typeface="Times New Roman"/>
              </a:rPr>
              <a:t>including an animal</a:t>
            </a:r>
            <a:r>
              <a:rPr lang="en-US" sz="2200" dirty="0" smtClean="0">
                <a:solidFill>
                  <a:srgbClr val="04617B"/>
                </a:solidFill>
                <a:latin typeface="Times New Roman"/>
                <a:cs typeface="Times New Roman"/>
              </a:rPr>
              <a:t>.</a:t>
            </a:r>
          </a:p>
          <a:p>
            <a:pPr lvl="1">
              <a:lnSpc>
                <a:spcPct val="70000"/>
              </a:lnSpc>
            </a:pPr>
            <a:endParaRPr lang="en-US" sz="2000" u="sng" dirty="0">
              <a:solidFill>
                <a:srgbClr val="04617B"/>
              </a:solidFill>
              <a:latin typeface="Times New Roman"/>
              <a:cs typeface="Times New Roman"/>
            </a:endParaRPr>
          </a:p>
          <a:p>
            <a:pPr marL="914400" lvl="1" indent="-457200">
              <a:lnSpc>
                <a:spcPct val="90000"/>
              </a:lnSpc>
              <a:buFont typeface="Wingdings" pitchFamily="2" charset="2"/>
              <a:buChar char="v"/>
            </a:pPr>
            <a:r>
              <a:rPr lang="en-US" sz="2200" dirty="0">
                <a:solidFill>
                  <a:srgbClr val="04617B"/>
                </a:solidFill>
                <a:latin typeface="Times New Roman"/>
                <a:cs typeface="Times New Roman"/>
              </a:rPr>
              <a:t>The court can </a:t>
            </a:r>
            <a:r>
              <a:rPr lang="en-US" sz="2200" dirty="0" smtClean="0">
                <a:solidFill>
                  <a:srgbClr val="04617B"/>
                </a:solidFill>
                <a:latin typeface="Times New Roman"/>
                <a:cs typeface="Times New Roman"/>
              </a:rPr>
              <a:t>“[</a:t>
            </a:r>
            <a:r>
              <a:rPr lang="en-US" sz="2200" dirty="0">
                <a:solidFill>
                  <a:srgbClr val="04617B"/>
                </a:solidFill>
                <a:latin typeface="Times New Roman"/>
                <a:cs typeface="Times New Roman"/>
              </a:rPr>
              <a:t>g]rant the petitioner the exclusive care, custody, or control of any animal owned, possessed, leased, kept, or held by either the petitioner or the respondent or a minor child . . . and </a:t>
            </a:r>
            <a:r>
              <a:rPr lang="en-US" sz="2200" b="1" dirty="0">
                <a:solidFill>
                  <a:srgbClr val="04617B"/>
                </a:solidFill>
                <a:latin typeface="Times New Roman"/>
                <a:cs typeface="Times New Roman"/>
              </a:rPr>
              <a:t>order the respondent to stay away from the animal and forbid the respondent from taking, transferring, encumbering, concealing, harming, or otherwise disposing of the animal</a:t>
            </a:r>
            <a:r>
              <a:rPr lang="en-US" sz="2200" dirty="0">
                <a:solidFill>
                  <a:srgbClr val="04617B"/>
                </a:solidFill>
                <a:latin typeface="Times New Roman"/>
                <a:cs typeface="Times New Roman"/>
              </a:rPr>
              <a:t>.” IL ST CH 725 § 5/112A-14</a:t>
            </a:r>
          </a:p>
          <a:p>
            <a:pPr lvl="1">
              <a:lnSpc>
                <a:spcPct val="70000"/>
              </a:lnSpc>
            </a:pPr>
            <a:endParaRPr lang="en-US" sz="2000" dirty="0" smtClean="0">
              <a:solidFill>
                <a:srgbClr val="04617B"/>
              </a:solidFill>
              <a:latin typeface="Times New Roman"/>
              <a:cs typeface="Times New Roman"/>
            </a:endParaRPr>
          </a:p>
          <a:p>
            <a:pPr marL="914400" lvl="1" indent="-457200">
              <a:lnSpc>
                <a:spcPct val="90000"/>
              </a:lnSpc>
              <a:buFont typeface="Wingdings" pitchFamily="2" charset="2"/>
              <a:buChar char="v"/>
            </a:pPr>
            <a:r>
              <a:rPr lang="en-US" sz="2200" dirty="0">
                <a:solidFill>
                  <a:srgbClr val="04617B"/>
                </a:solidFill>
                <a:latin typeface="Times New Roman"/>
                <a:cs typeface="Times New Roman"/>
              </a:rPr>
              <a:t> “</a:t>
            </a:r>
            <a:r>
              <a:rPr lang="en-US" sz="2200" b="1" dirty="0">
                <a:solidFill>
                  <a:srgbClr val="04617B"/>
                </a:solidFill>
                <a:latin typeface="Times New Roman"/>
                <a:cs typeface="Times New Roman"/>
              </a:rPr>
              <a:t>the court may enter any injunctive orders reasonably necessary to protect animals from any further acts of abuse, neglect, or harassment </a:t>
            </a:r>
            <a:r>
              <a:rPr lang="en-US" sz="2200" dirty="0">
                <a:solidFill>
                  <a:srgbClr val="04617B"/>
                </a:solidFill>
                <a:latin typeface="Times New Roman"/>
                <a:cs typeface="Times New Roman"/>
              </a:rPr>
              <a:t>by a defendant” who has committed acts of cruelty against the animal.  510 ILCS 70/16.3</a:t>
            </a:r>
          </a:p>
          <a:p>
            <a:pPr marL="914400" lvl="1" indent="-457200">
              <a:buFont typeface="Wingdings" pitchFamily="2" charset="2"/>
              <a:buChar char="v"/>
            </a:pPr>
            <a:endParaRPr lang="en-US" sz="2000" dirty="0">
              <a:solidFill>
                <a:srgbClr val="04617B"/>
              </a:solidFill>
              <a:latin typeface="Times New Roman"/>
              <a:cs typeface="Times New Roman"/>
            </a:endParaRPr>
          </a:p>
        </p:txBody>
      </p:sp>
    </p:spTree>
    <p:extLst>
      <p:ext uri="{BB962C8B-B14F-4D97-AF65-F5344CB8AC3E}">
        <p14:creationId xmlns="" xmlns:p14="http://schemas.microsoft.com/office/powerpoint/2010/main" val="3170616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a:xfrm>
            <a:off x="533400" y="457200"/>
            <a:ext cx="8001000" cy="1676400"/>
          </a:xfrm>
        </p:spPr>
        <p:txBody>
          <a:bodyPr>
            <a:noAutofit/>
          </a:bodyPr>
          <a:lstStyle/>
          <a:p>
            <a:r>
              <a:rPr lang="en-US" sz="4000" b="1" dirty="0">
                <a:latin typeface="Times New Roman"/>
                <a:cs typeface="Times New Roman"/>
              </a:rPr>
              <a:t>Recognition of “the Link” in State Laws Re: Cross-Reporting of Abuses</a:t>
            </a:r>
          </a:p>
        </p:txBody>
      </p:sp>
      <p:sp>
        <p:nvSpPr>
          <p:cNvPr id="4" name="TextBox 3"/>
          <p:cNvSpPr txBox="1"/>
          <p:nvPr/>
        </p:nvSpPr>
        <p:spPr>
          <a:xfrm>
            <a:off x="152400" y="2514600"/>
            <a:ext cx="8686800" cy="4090350"/>
          </a:xfrm>
          <a:prstGeom prst="rect">
            <a:avLst/>
          </a:prstGeom>
          <a:noFill/>
        </p:spPr>
        <p:txBody>
          <a:bodyPr wrap="square" rtlCol="0">
            <a:spAutoFit/>
          </a:bodyPr>
          <a:lstStyle/>
          <a:p>
            <a:pPr marL="342900" indent="-342900">
              <a:lnSpc>
                <a:spcPct val="90000"/>
              </a:lnSpc>
              <a:buFont typeface="Wingdings" charset="2"/>
              <a:buChar char="v"/>
            </a:pPr>
            <a:r>
              <a:rPr lang="en-US" sz="2400" dirty="0" smtClean="0">
                <a:latin typeface="Times New Roman"/>
                <a:cs typeface="Times New Roman"/>
              </a:rPr>
              <a:t>Multi</a:t>
            </a:r>
            <a:r>
              <a:rPr lang="en-US" sz="2400" dirty="0">
                <a:latin typeface="Times New Roman"/>
                <a:cs typeface="Times New Roman"/>
              </a:rPr>
              <a:t>-disciplinary approach to reporting related acts of cruelty: child abuse and animal abuse.  </a:t>
            </a:r>
            <a:endParaRPr lang="en-US" sz="2400" dirty="0" smtClean="0">
              <a:latin typeface="Times New Roman"/>
              <a:cs typeface="Times New Roman"/>
            </a:endParaRPr>
          </a:p>
          <a:p>
            <a:pPr>
              <a:lnSpc>
                <a:spcPct val="80000"/>
              </a:lnSpc>
            </a:pPr>
            <a:r>
              <a:rPr lang="en-US" sz="2400" b="1" dirty="0">
                <a:latin typeface="Times New Roman"/>
                <a:cs typeface="Times New Roman"/>
              </a:rPr>
              <a:t>	</a:t>
            </a:r>
            <a:r>
              <a:rPr lang="en-US" sz="2400" b="1" u="sng" dirty="0" smtClean="0">
                <a:latin typeface="Times New Roman"/>
                <a:cs typeface="Times New Roman"/>
              </a:rPr>
              <a:t>Animal </a:t>
            </a:r>
            <a:r>
              <a:rPr lang="en-US" sz="2400" b="1" u="sng" dirty="0">
                <a:latin typeface="Times New Roman"/>
                <a:cs typeface="Times New Roman"/>
              </a:rPr>
              <a:t>control/humane officers </a:t>
            </a:r>
            <a:r>
              <a:rPr lang="en-US" sz="2400" b="1" dirty="0">
                <a:latin typeface="Times New Roman"/>
                <a:cs typeface="Times New Roman"/>
                <a:sym typeface="Wingdings"/>
              </a:rPr>
              <a:t></a:t>
            </a:r>
            <a:r>
              <a:rPr lang="en-US" sz="2400" b="1" dirty="0">
                <a:latin typeface="Times New Roman"/>
                <a:cs typeface="Times New Roman"/>
              </a:rPr>
              <a:t> </a:t>
            </a:r>
            <a:endParaRPr lang="en-US" sz="2400" b="1" dirty="0" smtClean="0">
              <a:latin typeface="Times New Roman"/>
              <a:cs typeface="Times New Roman"/>
            </a:endParaRPr>
          </a:p>
          <a:p>
            <a:pPr>
              <a:lnSpc>
                <a:spcPct val="80000"/>
              </a:lnSpc>
            </a:pPr>
            <a:r>
              <a:rPr lang="en-US" sz="2400" b="1" dirty="0" smtClean="0">
                <a:latin typeface="Times New Roman"/>
                <a:cs typeface="Times New Roman"/>
              </a:rPr>
              <a:t>	report suspected </a:t>
            </a:r>
            <a:r>
              <a:rPr lang="en-US" sz="2400" b="1" i="1" u="sng" dirty="0">
                <a:latin typeface="Times New Roman"/>
                <a:cs typeface="Times New Roman"/>
              </a:rPr>
              <a:t>child </a:t>
            </a:r>
            <a:r>
              <a:rPr lang="en-US" sz="2400" b="1" dirty="0">
                <a:latin typeface="Times New Roman"/>
                <a:cs typeface="Times New Roman"/>
              </a:rPr>
              <a:t>abuse/neglect </a:t>
            </a:r>
          </a:p>
          <a:p>
            <a:pPr>
              <a:lnSpc>
                <a:spcPct val="50000"/>
              </a:lnSpc>
            </a:pPr>
            <a:r>
              <a:rPr lang="en-US" sz="2400" dirty="0" smtClean="0">
                <a:latin typeface="Times New Roman"/>
                <a:cs typeface="Times New Roman"/>
              </a:rPr>
              <a:t>	</a:t>
            </a:r>
            <a:endParaRPr lang="en-US" sz="1000" dirty="0" smtClean="0">
              <a:latin typeface="Times New Roman"/>
              <a:cs typeface="Times New Roman"/>
            </a:endParaRPr>
          </a:p>
          <a:p>
            <a:pPr>
              <a:lnSpc>
                <a:spcPct val="80000"/>
              </a:lnSpc>
            </a:pPr>
            <a:r>
              <a:rPr lang="en-US" sz="2400" b="1" dirty="0" smtClean="0">
                <a:latin typeface="Times New Roman"/>
                <a:cs typeface="Times New Roman"/>
              </a:rPr>
              <a:t>	</a:t>
            </a:r>
            <a:r>
              <a:rPr lang="en-US" sz="2400" b="1" u="sng" dirty="0" smtClean="0">
                <a:latin typeface="Times New Roman"/>
                <a:cs typeface="Times New Roman"/>
              </a:rPr>
              <a:t>Child </a:t>
            </a:r>
            <a:r>
              <a:rPr lang="en-US" sz="2400" b="1" u="sng" dirty="0">
                <a:latin typeface="Times New Roman"/>
                <a:cs typeface="Times New Roman"/>
              </a:rPr>
              <a:t>protective worker </a:t>
            </a:r>
            <a:r>
              <a:rPr lang="en-US" sz="2400" b="1" dirty="0">
                <a:latin typeface="Times New Roman"/>
                <a:cs typeface="Times New Roman"/>
                <a:sym typeface="Wingdings"/>
              </a:rPr>
              <a:t></a:t>
            </a:r>
            <a:r>
              <a:rPr lang="en-US" sz="2400" b="1" dirty="0">
                <a:latin typeface="Times New Roman"/>
                <a:cs typeface="Times New Roman"/>
              </a:rPr>
              <a:t> </a:t>
            </a:r>
            <a:endParaRPr lang="en-US" sz="2400" b="1" dirty="0" smtClean="0">
              <a:latin typeface="Times New Roman"/>
              <a:cs typeface="Times New Roman"/>
            </a:endParaRPr>
          </a:p>
          <a:p>
            <a:pPr>
              <a:lnSpc>
                <a:spcPct val="80000"/>
              </a:lnSpc>
            </a:pPr>
            <a:r>
              <a:rPr lang="en-US" sz="2400" b="1" dirty="0" smtClean="0">
                <a:latin typeface="Times New Roman"/>
                <a:cs typeface="Times New Roman"/>
              </a:rPr>
              <a:t>	report </a:t>
            </a:r>
            <a:r>
              <a:rPr lang="en-US" sz="2400" b="1" dirty="0">
                <a:latin typeface="Times New Roman"/>
                <a:cs typeface="Times New Roman"/>
              </a:rPr>
              <a:t>suspected </a:t>
            </a:r>
            <a:r>
              <a:rPr lang="en-US" sz="2400" b="1" i="1" u="sng" dirty="0" smtClean="0">
                <a:latin typeface="Times New Roman"/>
                <a:cs typeface="Times New Roman"/>
              </a:rPr>
              <a:t>animal</a:t>
            </a:r>
            <a:r>
              <a:rPr lang="en-US" sz="2400" b="1" dirty="0" smtClean="0">
                <a:latin typeface="Times New Roman"/>
                <a:cs typeface="Times New Roman"/>
              </a:rPr>
              <a:t> </a:t>
            </a:r>
            <a:r>
              <a:rPr lang="en-US" sz="2400" b="1" dirty="0">
                <a:latin typeface="Times New Roman"/>
                <a:cs typeface="Times New Roman"/>
              </a:rPr>
              <a:t>abuse/</a:t>
            </a:r>
            <a:r>
              <a:rPr lang="en-US" sz="2400" b="1" dirty="0" smtClean="0">
                <a:latin typeface="Times New Roman"/>
                <a:cs typeface="Times New Roman"/>
              </a:rPr>
              <a:t>neglect</a:t>
            </a:r>
          </a:p>
          <a:p>
            <a:pPr>
              <a:lnSpc>
                <a:spcPct val="70000"/>
              </a:lnSpc>
            </a:pPr>
            <a:endParaRPr lang="en-US" sz="1000" b="1" dirty="0" smtClean="0">
              <a:latin typeface="Times New Roman"/>
              <a:cs typeface="Times New Roman"/>
            </a:endParaRPr>
          </a:p>
          <a:p>
            <a:pPr marL="457200" indent="-457200">
              <a:lnSpc>
                <a:spcPct val="80000"/>
              </a:lnSpc>
              <a:buFont typeface="Wingdings" pitchFamily="2" charset="2"/>
              <a:buChar char="v"/>
            </a:pPr>
            <a:r>
              <a:rPr lang="en-US" sz="2400" dirty="0" smtClean="0">
                <a:latin typeface="Times New Roman"/>
                <a:cs typeface="Times New Roman"/>
              </a:rPr>
              <a:t>Mandatory v. Permissive Cross-</a:t>
            </a:r>
            <a:r>
              <a:rPr lang="en-US" sz="2400" dirty="0">
                <a:latin typeface="Times New Roman"/>
                <a:cs typeface="Times New Roman"/>
              </a:rPr>
              <a:t>R</a:t>
            </a:r>
            <a:r>
              <a:rPr lang="en-US" sz="2400" dirty="0" smtClean="0">
                <a:latin typeface="Times New Roman"/>
                <a:cs typeface="Times New Roman"/>
              </a:rPr>
              <a:t>eporting </a:t>
            </a:r>
          </a:p>
          <a:p>
            <a:pPr marL="914400" lvl="1" indent="-457200">
              <a:lnSpc>
                <a:spcPct val="80000"/>
              </a:lnSpc>
              <a:buFont typeface="Wingdings" pitchFamily="2" charset="2"/>
              <a:buChar char="v"/>
            </a:pPr>
            <a:r>
              <a:rPr lang="en-US" sz="2400" u="sng" dirty="0" smtClean="0">
                <a:latin typeface="Times New Roman"/>
                <a:cs typeface="Times New Roman"/>
              </a:rPr>
              <a:t>Mandatory</a:t>
            </a:r>
            <a:r>
              <a:rPr lang="en-US" sz="2400" dirty="0" smtClean="0">
                <a:latin typeface="Times New Roman"/>
                <a:cs typeface="Times New Roman"/>
              </a:rPr>
              <a:t>: worker </a:t>
            </a:r>
            <a:r>
              <a:rPr lang="en-US" sz="2400" i="1" dirty="0" smtClean="0">
                <a:latin typeface="Times New Roman"/>
                <a:cs typeface="Times New Roman"/>
              </a:rPr>
              <a:t>must</a:t>
            </a:r>
            <a:r>
              <a:rPr lang="en-US" sz="2400" dirty="0" smtClean="0">
                <a:latin typeface="Times New Roman"/>
                <a:cs typeface="Times New Roman"/>
              </a:rPr>
              <a:t> report abuse</a:t>
            </a:r>
          </a:p>
          <a:p>
            <a:pPr marL="914400" lvl="1" indent="-457200">
              <a:lnSpc>
                <a:spcPct val="80000"/>
              </a:lnSpc>
              <a:buFont typeface="Wingdings" pitchFamily="2" charset="2"/>
              <a:buChar char="v"/>
            </a:pPr>
            <a:r>
              <a:rPr lang="en-US" sz="2400" u="sng" dirty="0" smtClean="0">
                <a:latin typeface="Times New Roman"/>
                <a:cs typeface="Times New Roman"/>
              </a:rPr>
              <a:t>Permissive</a:t>
            </a:r>
            <a:r>
              <a:rPr lang="en-US" sz="2400" dirty="0" smtClean="0">
                <a:latin typeface="Times New Roman"/>
                <a:cs typeface="Times New Roman"/>
              </a:rPr>
              <a:t>: worker </a:t>
            </a:r>
            <a:r>
              <a:rPr lang="en-US" sz="2400" i="1" dirty="0" smtClean="0">
                <a:latin typeface="Times New Roman"/>
                <a:cs typeface="Times New Roman"/>
              </a:rPr>
              <a:t>may</a:t>
            </a:r>
            <a:r>
              <a:rPr lang="en-US" sz="2400" dirty="0" smtClean="0">
                <a:latin typeface="Times New Roman"/>
                <a:cs typeface="Times New Roman"/>
              </a:rPr>
              <a:t> report suspected abuse but not required</a:t>
            </a:r>
          </a:p>
          <a:p>
            <a:pPr marL="914400" lvl="1" indent="-457200">
              <a:lnSpc>
                <a:spcPct val="80000"/>
              </a:lnSpc>
              <a:buFont typeface="Wingdings" pitchFamily="2" charset="2"/>
              <a:buChar char="v"/>
            </a:pPr>
            <a:r>
              <a:rPr lang="en-US" sz="2400" u="sng" dirty="0" smtClean="0">
                <a:latin typeface="Times New Roman"/>
                <a:cs typeface="Times New Roman"/>
              </a:rPr>
              <a:t>Hybrid</a:t>
            </a:r>
            <a:r>
              <a:rPr lang="en-US" sz="2400" dirty="0" smtClean="0">
                <a:latin typeface="Times New Roman"/>
                <a:cs typeface="Times New Roman"/>
              </a:rPr>
              <a:t>: mandatory reporting of child abuse but only permissive reporting of animal abuse</a:t>
            </a:r>
            <a:endParaRPr lang="en-US" sz="2800" dirty="0" smtClean="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65788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581"/>
            <a:ext cx="8607552" cy="1093381"/>
          </a:xfrm>
        </p:spPr>
        <p:txBody>
          <a:bodyPr>
            <a:normAutofit/>
          </a:bodyPr>
          <a:lstStyle/>
          <a:p>
            <a:r>
              <a:rPr lang="en-US" sz="2800" dirty="0" smtClean="0">
                <a:latin typeface="Times New Roman" pitchFamily="18" charset="0"/>
                <a:cs typeface="Times New Roman" pitchFamily="18" charset="0"/>
              </a:rPr>
              <a:t>States with Laws re: Cross-Reporting of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Animal Abuse and Child Abuse (</a:t>
            </a:r>
            <a:r>
              <a:rPr lang="en-US" sz="2800" i="1" dirty="0" smtClean="0">
                <a:latin typeface="Times New Roman" pitchFamily="18" charset="0"/>
                <a:cs typeface="Times New Roman" pitchFamily="18" charset="0"/>
              </a:rPr>
              <a:t>mandatory or permissive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numCol="2"/>
          <a:lstStyle/>
          <a:p>
            <a:pPr lvl="0"/>
            <a:r>
              <a:rPr lang="en-US" dirty="0"/>
              <a:t>California</a:t>
            </a:r>
          </a:p>
          <a:p>
            <a:pPr lvl="0"/>
            <a:r>
              <a:rPr lang="en-US" dirty="0"/>
              <a:t>Colorado </a:t>
            </a:r>
          </a:p>
          <a:p>
            <a:pPr lvl="0"/>
            <a:r>
              <a:rPr lang="en-US" dirty="0"/>
              <a:t>Connecticut</a:t>
            </a:r>
          </a:p>
          <a:p>
            <a:pPr lvl="0"/>
            <a:r>
              <a:rPr lang="en-US" dirty="0"/>
              <a:t>District of Columbia</a:t>
            </a:r>
          </a:p>
          <a:p>
            <a:pPr lvl="0"/>
            <a:r>
              <a:rPr lang="en-US" dirty="0"/>
              <a:t>Illinois</a:t>
            </a:r>
          </a:p>
          <a:p>
            <a:pPr lvl="0"/>
            <a:r>
              <a:rPr lang="en-US" dirty="0"/>
              <a:t>Kentucky</a:t>
            </a:r>
          </a:p>
          <a:p>
            <a:pPr lvl="0"/>
            <a:r>
              <a:rPr lang="en-US" dirty="0"/>
              <a:t>Louisiana</a:t>
            </a:r>
          </a:p>
          <a:p>
            <a:pPr lvl="0"/>
            <a:r>
              <a:rPr lang="en-US" dirty="0"/>
              <a:t>Maine </a:t>
            </a:r>
          </a:p>
          <a:p>
            <a:pPr lvl="0"/>
            <a:r>
              <a:rPr lang="en-US" dirty="0"/>
              <a:t>Massachusetts</a:t>
            </a:r>
          </a:p>
          <a:p>
            <a:pPr lvl="0"/>
            <a:r>
              <a:rPr lang="en-US" dirty="0"/>
              <a:t>Nebraska</a:t>
            </a:r>
          </a:p>
          <a:p>
            <a:pPr lvl="0"/>
            <a:r>
              <a:rPr lang="en-US" dirty="0"/>
              <a:t>Ohio</a:t>
            </a:r>
          </a:p>
          <a:p>
            <a:pPr lvl="0"/>
            <a:r>
              <a:rPr lang="en-US" dirty="0"/>
              <a:t>Oregon</a:t>
            </a:r>
          </a:p>
          <a:p>
            <a:pPr lvl="0"/>
            <a:r>
              <a:rPr lang="en-US" dirty="0"/>
              <a:t>Tennessee</a:t>
            </a:r>
          </a:p>
          <a:p>
            <a:pPr lvl="0"/>
            <a:r>
              <a:rPr lang="en-US" dirty="0"/>
              <a:t>Virginia</a:t>
            </a:r>
          </a:p>
          <a:p>
            <a:pPr lvl="0"/>
            <a:r>
              <a:rPr lang="en-US" dirty="0"/>
              <a:t>West Virginia</a:t>
            </a:r>
          </a:p>
          <a:p>
            <a:pPr marL="514350" indent="-514350">
              <a:buFont typeface="+mj-lt"/>
              <a:buAutoNum type="arabicPeriod"/>
            </a:pPr>
            <a:endParaRPr lang="en-US"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696200" cy="2123658"/>
          </a:xfrm>
          <a:prstGeom prst="rect">
            <a:avLst/>
          </a:prstGeom>
        </p:spPr>
        <p:txBody>
          <a:bodyPr wrap="square">
            <a:spAutoFit/>
          </a:bodyPr>
          <a:lstStyle/>
          <a:p>
            <a:pPr algn="ctr"/>
            <a:r>
              <a:rPr lang="en-US" sz="4400" dirty="0" smtClean="0">
                <a:solidFill>
                  <a:schemeClr val="accent1"/>
                </a:solidFill>
                <a:latin typeface="Times New Roman" pitchFamily="18" charset="0"/>
                <a:cs typeface="Times New Roman" pitchFamily="18" charset="0"/>
              </a:rPr>
              <a:t>Understanding the Link Between </a:t>
            </a:r>
            <a:br>
              <a:rPr lang="en-US" sz="4400" dirty="0" smtClean="0">
                <a:solidFill>
                  <a:schemeClr val="accent1"/>
                </a:solidFill>
                <a:latin typeface="Times New Roman" pitchFamily="18" charset="0"/>
                <a:cs typeface="Times New Roman" pitchFamily="18" charset="0"/>
              </a:rPr>
            </a:br>
            <a:r>
              <a:rPr lang="en-US" sz="4400" dirty="0" smtClean="0">
                <a:solidFill>
                  <a:schemeClr val="accent1"/>
                </a:solidFill>
                <a:latin typeface="Times New Roman" pitchFamily="18" charset="0"/>
                <a:cs typeface="Times New Roman" pitchFamily="18" charset="0"/>
              </a:rPr>
              <a:t>Animal Cruelty and </a:t>
            </a:r>
            <a:br>
              <a:rPr lang="en-US" sz="4400" dirty="0" smtClean="0">
                <a:solidFill>
                  <a:schemeClr val="accent1"/>
                </a:solidFill>
                <a:latin typeface="Times New Roman" pitchFamily="18" charset="0"/>
                <a:cs typeface="Times New Roman" pitchFamily="18" charset="0"/>
              </a:rPr>
            </a:br>
            <a:r>
              <a:rPr lang="en-US" sz="4400" dirty="0" smtClean="0">
                <a:solidFill>
                  <a:schemeClr val="accent1"/>
                </a:solidFill>
                <a:latin typeface="Times New Roman" pitchFamily="18" charset="0"/>
                <a:cs typeface="Times New Roman" pitchFamily="18" charset="0"/>
              </a:rPr>
              <a:t>Interpersonal Violence</a:t>
            </a:r>
            <a:endParaRPr lang="en-US" sz="4400"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rmAutofit fontScale="90000"/>
          </a:bodyPr>
          <a:lstStyle/>
          <a:p>
            <a:r>
              <a:rPr lang="en-US" sz="3600" dirty="0">
                <a:latin typeface="Times New Roman" pitchFamily="18" charset="0"/>
                <a:cs typeface="Times New Roman" pitchFamily="18" charset="0"/>
              </a:rPr>
              <a:t>States with Laws re: Cross-Reporting of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Animal Abuse and Child Abuse</a:t>
            </a:r>
            <a:endParaRPr lang="en-US" dirty="0"/>
          </a:p>
        </p:txBody>
      </p:sp>
      <p:sp>
        <p:nvSpPr>
          <p:cNvPr id="3" name="Content Placeholder 2"/>
          <p:cNvSpPr>
            <a:spLocks noGrp="1"/>
          </p:cNvSpPr>
          <p:nvPr>
            <p:ph sz="quarter" idx="1"/>
          </p:nvPr>
        </p:nvSpPr>
        <p:spPr/>
        <p:txBody>
          <a:bodyPr>
            <a:normAutofit lnSpcReduction="10000"/>
          </a:bodyPr>
          <a:lstStyle/>
          <a:p>
            <a:pPr marL="0" indent="0" algn="ctr">
              <a:buNone/>
            </a:pPr>
            <a:r>
              <a:rPr lang="en-US" sz="3000" b="1" dirty="0" smtClean="0">
                <a:solidFill>
                  <a:schemeClr val="tx2"/>
                </a:solidFill>
                <a:latin typeface="Times New Roman"/>
                <a:cs typeface="Times New Roman"/>
              </a:rPr>
              <a:t>California</a:t>
            </a:r>
            <a:endParaRPr lang="en-US" sz="2000" b="1" dirty="0" smtClean="0">
              <a:solidFill>
                <a:schemeClr val="tx2"/>
              </a:solidFill>
              <a:latin typeface="Times New Roman"/>
              <a:cs typeface="Times New Roman"/>
            </a:endParaRPr>
          </a:p>
          <a:p>
            <a:pPr>
              <a:buFont typeface="Wingdings" charset="2"/>
              <a:buChar char="v"/>
            </a:pPr>
            <a:r>
              <a:rPr lang="en-US" sz="2000" b="1" dirty="0">
                <a:solidFill>
                  <a:schemeClr val="tx2"/>
                </a:solidFill>
                <a:latin typeface="Times New Roman"/>
                <a:cs typeface="Times New Roman"/>
              </a:rPr>
              <a:t>Mandatory reporting of child abuse by animal workers</a:t>
            </a:r>
            <a:endParaRPr lang="en-US" sz="2000" dirty="0">
              <a:solidFill>
                <a:schemeClr val="tx2"/>
              </a:solidFill>
              <a:latin typeface="Times New Roman"/>
              <a:cs typeface="Times New Roman"/>
            </a:endParaRPr>
          </a:p>
          <a:p>
            <a:pPr lvl="1">
              <a:buFont typeface="Wingdings" charset="2"/>
              <a:buChar char="v"/>
            </a:pPr>
            <a:r>
              <a:rPr lang="en-US" sz="2000" dirty="0">
                <a:latin typeface="Times New Roman"/>
                <a:cs typeface="Times New Roman"/>
              </a:rPr>
              <a:t>Veterinarians (Cal. P.C. 11165.7(21)) and humane officers and animal control officers (Cal. P.C. 11165.7(31)) are </a:t>
            </a:r>
            <a:r>
              <a:rPr lang="en-US" sz="2000" u="sng" dirty="0">
                <a:latin typeface="Times New Roman"/>
                <a:cs typeface="Times New Roman"/>
              </a:rPr>
              <a:t>mandatory reporters </a:t>
            </a:r>
            <a:r>
              <a:rPr lang="en-US" sz="2000" dirty="0">
                <a:latin typeface="Times New Roman"/>
                <a:cs typeface="Times New Roman"/>
              </a:rPr>
              <a:t>of child neglect/abuse </a:t>
            </a:r>
          </a:p>
          <a:p>
            <a:pPr marL="0" indent="0">
              <a:buNone/>
            </a:pPr>
            <a:endParaRPr lang="en-US" sz="2000" b="1" dirty="0" smtClean="0">
              <a:solidFill>
                <a:schemeClr val="tx2"/>
              </a:solidFill>
              <a:latin typeface="Times New Roman"/>
              <a:cs typeface="Times New Roman"/>
            </a:endParaRPr>
          </a:p>
          <a:p>
            <a:pPr>
              <a:buFont typeface="Wingdings" charset="2"/>
              <a:buChar char="v"/>
            </a:pPr>
            <a:r>
              <a:rPr lang="en-US" sz="2000" b="1" dirty="0" smtClean="0">
                <a:solidFill>
                  <a:schemeClr val="tx2"/>
                </a:solidFill>
                <a:latin typeface="Times New Roman"/>
                <a:cs typeface="Times New Roman"/>
              </a:rPr>
              <a:t>Permissive </a:t>
            </a:r>
            <a:r>
              <a:rPr lang="en-US" sz="2000" b="1" dirty="0">
                <a:solidFill>
                  <a:schemeClr val="tx2"/>
                </a:solidFill>
                <a:latin typeface="Times New Roman"/>
                <a:cs typeface="Times New Roman"/>
              </a:rPr>
              <a:t>reporting of animal abuse by child </a:t>
            </a:r>
            <a:r>
              <a:rPr lang="en-US" sz="2000" b="1" dirty="0" smtClean="0">
                <a:solidFill>
                  <a:schemeClr val="tx2"/>
                </a:solidFill>
                <a:latin typeface="Times New Roman"/>
                <a:cs typeface="Times New Roman"/>
              </a:rPr>
              <a:t>workers</a:t>
            </a:r>
            <a:endParaRPr lang="en-US" sz="2000" dirty="0">
              <a:solidFill>
                <a:schemeClr val="tx2"/>
              </a:solidFill>
              <a:latin typeface="Times New Roman"/>
              <a:cs typeface="Times New Roman"/>
            </a:endParaRPr>
          </a:p>
          <a:p>
            <a:pPr lvl="1">
              <a:buFont typeface="Wingdings" charset="2"/>
              <a:buChar char="v"/>
            </a:pPr>
            <a:r>
              <a:rPr lang="en-US" sz="2000" dirty="0" smtClean="0">
                <a:solidFill>
                  <a:schemeClr val="tx2"/>
                </a:solidFill>
                <a:latin typeface="Times New Roman"/>
                <a:cs typeface="Times New Roman"/>
              </a:rPr>
              <a:t>“Any </a:t>
            </a:r>
            <a:r>
              <a:rPr lang="en-US" sz="2000" dirty="0">
                <a:solidFill>
                  <a:schemeClr val="tx2"/>
                </a:solidFill>
                <a:latin typeface="Times New Roman"/>
                <a:cs typeface="Times New Roman"/>
              </a:rPr>
              <a:t>employee of a county child or adult protective </a:t>
            </a:r>
            <a:r>
              <a:rPr lang="en-US" sz="2000" dirty="0" smtClean="0">
                <a:solidFill>
                  <a:schemeClr val="tx2"/>
                </a:solidFill>
                <a:latin typeface="Times New Roman"/>
                <a:cs typeface="Times New Roman"/>
              </a:rPr>
              <a:t>services agency</a:t>
            </a:r>
            <a:r>
              <a:rPr lang="en-US" sz="2000" dirty="0">
                <a:solidFill>
                  <a:schemeClr val="tx2"/>
                </a:solidFill>
                <a:latin typeface="Times New Roman"/>
                <a:cs typeface="Times New Roman"/>
              </a:rPr>
              <a:t>, while acting in his or her professional capacity or within the scope of his or her employment, who has knowledge of or observes an animal whom he or she knows or reasonably suspects has been the victim of cruelty, abuse, or neglect, </a:t>
            </a:r>
            <a:r>
              <a:rPr lang="en-US" sz="2000" u="sng" dirty="0">
                <a:solidFill>
                  <a:schemeClr val="tx2"/>
                </a:solidFill>
                <a:latin typeface="Times New Roman"/>
                <a:cs typeface="Times New Roman"/>
              </a:rPr>
              <a:t>may report the known or reasonably suspected animal cruelty, abuse, or neglect </a:t>
            </a:r>
            <a:r>
              <a:rPr lang="en-US" sz="2000" dirty="0">
                <a:solidFill>
                  <a:schemeClr val="tx2"/>
                </a:solidFill>
                <a:latin typeface="Times New Roman"/>
                <a:cs typeface="Times New Roman"/>
              </a:rPr>
              <a:t>to the entity or entities that investigate reports of animal cruelty, abuse, and neglect in that county</a:t>
            </a:r>
            <a:r>
              <a:rPr lang="en-US" sz="2000" dirty="0" smtClean="0">
                <a:solidFill>
                  <a:schemeClr val="tx2"/>
                </a:solidFill>
                <a:latin typeface="Times New Roman"/>
                <a:cs typeface="Times New Roman"/>
              </a:rPr>
              <a:t>.” Cal. P.C. </a:t>
            </a:r>
            <a:r>
              <a:rPr lang="en-US" sz="2000" dirty="0">
                <a:solidFill>
                  <a:schemeClr val="tx2"/>
                </a:solidFill>
                <a:latin typeface="Times New Roman"/>
                <a:cs typeface="Times New Roman"/>
              </a:rPr>
              <a:t>Section 11199</a:t>
            </a:r>
          </a:p>
          <a:p>
            <a:pPr marL="0" lvl="0" indent="0">
              <a:buNone/>
            </a:pPr>
            <a:endParaRPr lang="en-US" sz="2000" dirty="0">
              <a:solidFill>
                <a:schemeClr val="tx2"/>
              </a:solidFill>
              <a:latin typeface="Times New Roman"/>
              <a:cs typeface="Times New Roman"/>
            </a:endParaRPr>
          </a:p>
          <a:p>
            <a:pPr lvl="1"/>
            <a:endParaRPr lang="en-US" sz="2000" dirty="0">
              <a:latin typeface="Times New Roman"/>
              <a:cs typeface="Times New Roman"/>
            </a:endParaRPr>
          </a:p>
        </p:txBody>
      </p:sp>
    </p:spTree>
    <p:extLst>
      <p:ext uri="{BB962C8B-B14F-4D97-AF65-F5344CB8AC3E}">
        <p14:creationId xmlns="" xmlns:p14="http://schemas.microsoft.com/office/powerpoint/2010/main" val="4165242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rmAutofit fontScale="90000"/>
          </a:bodyPr>
          <a:lstStyle/>
          <a:p>
            <a:r>
              <a:rPr lang="en-US" sz="3600" dirty="0">
                <a:latin typeface="Times New Roman" pitchFamily="18" charset="0"/>
                <a:cs typeface="Times New Roman" pitchFamily="18" charset="0"/>
              </a:rPr>
              <a:t>States with Laws re: Cross-Reporting of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Animal Abuse and Child Abuse</a:t>
            </a:r>
            <a:endParaRPr lang="en-US" dirty="0"/>
          </a:p>
        </p:txBody>
      </p:sp>
      <p:sp>
        <p:nvSpPr>
          <p:cNvPr id="3" name="Content Placeholder 2"/>
          <p:cNvSpPr>
            <a:spLocks noGrp="1"/>
          </p:cNvSpPr>
          <p:nvPr>
            <p:ph sz="quarter" idx="1"/>
          </p:nvPr>
        </p:nvSpPr>
        <p:spPr/>
        <p:txBody>
          <a:bodyPr>
            <a:normAutofit fontScale="92500"/>
          </a:bodyPr>
          <a:lstStyle/>
          <a:p>
            <a:pPr marL="0" indent="0" algn="ctr">
              <a:buNone/>
            </a:pPr>
            <a:r>
              <a:rPr lang="en-US" sz="3000" b="1" dirty="0" smtClean="0">
                <a:solidFill>
                  <a:srgbClr val="04617B"/>
                </a:solidFill>
                <a:latin typeface="Times New Roman"/>
                <a:cs typeface="Times New Roman"/>
              </a:rPr>
              <a:t>Illinois </a:t>
            </a:r>
          </a:p>
          <a:p>
            <a:pPr>
              <a:buFont typeface="Wingdings" charset="2"/>
              <a:buChar char="v"/>
            </a:pPr>
            <a:r>
              <a:rPr lang="en-US" sz="2400" b="1" dirty="0">
                <a:solidFill>
                  <a:srgbClr val="04617B"/>
                </a:solidFill>
                <a:latin typeface="Times New Roman"/>
                <a:cs typeface="Times New Roman"/>
              </a:rPr>
              <a:t>Mandatory reporting of child abuse by animal </a:t>
            </a:r>
            <a:r>
              <a:rPr lang="en-US" sz="2400" b="1" dirty="0" smtClean="0">
                <a:solidFill>
                  <a:srgbClr val="04617B"/>
                </a:solidFill>
                <a:latin typeface="Times New Roman"/>
                <a:cs typeface="Times New Roman"/>
              </a:rPr>
              <a:t>workers</a:t>
            </a:r>
            <a:endParaRPr lang="en-US" sz="2400" dirty="0" smtClean="0">
              <a:solidFill>
                <a:srgbClr val="04617B"/>
              </a:solidFill>
              <a:latin typeface="Times New Roman"/>
              <a:cs typeface="Times New Roman"/>
            </a:endParaRPr>
          </a:p>
          <a:p>
            <a:pPr lvl="1">
              <a:buFont typeface="Wingdings" charset="2"/>
              <a:buChar char="v"/>
            </a:pPr>
            <a:r>
              <a:rPr lang="en-US" sz="2400" dirty="0" smtClean="0">
                <a:solidFill>
                  <a:srgbClr val="04617B"/>
                </a:solidFill>
                <a:latin typeface="Times New Roman"/>
                <a:cs typeface="Times New Roman"/>
              </a:rPr>
              <a:t>Humane </a:t>
            </a:r>
            <a:r>
              <a:rPr lang="en-US" sz="2400" dirty="0">
                <a:solidFill>
                  <a:srgbClr val="04617B"/>
                </a:solidFill>
                <a:latin typeface="Times New Roman"/>
                <a:cs typeface="Times New Roman"/>
              </a:rPr>
              <a:t>officers/investigator and animal control officers (325 ILCS 5/4, Sec. 4) are </a:t>
            </a:r>
            <a:r>
              <a:rPr lang="en-US" sz="2400" u="sng" dirty="0" smtClean="0">
                <a:solidFill>
                  <a:srgbClr val="04617B"/>
                </a:solidFill>
                <a:latin typeface="Times New Roman"/>
                <a:cs typeface="Times New Roman"/>
              </a:rPr>
              <a:t>mandatory </a:t>
            </a:r>
            <a:r>
              <a:rPr lang="en-US" sz="2400" u="sng" dirty="0">
                <a:solidFill>
                  <a:srgbClr val="04617B"/>
                </a:solidFill>
                <a:latin typeface="Times New Roman"/>
                <a:cs typeface="Times New Roman"/>
              </a:rPr>
              <a:t>r</a:t>
            </a:r>
            <a:r>
              <a:rPr lang="en-US" sz="2400" u="sng" dirty="0" smtClean="0">
                <a:solidFill>
                  <a:srgbClr val="04617B"/>
                </a:solidFill>
                <a:latin typeface="Times New Roman"/>
                <a:cs typeface="Times New Roman"/>
              </a:rPr>
              <a:t>eporters </a:t>
            </a:r>
            <a:r>
              <a:rPr lang="en-US" sz="2400" dirty="0">
                <a:solidFill>
                  <a:srgbClr val="04617B"/>
                </a:solidFill>
                <a:latin typeface="Times New Roman"/>
                <a:cs typeface="Times New Roman"/>
              </a:rPr>
              <a:t>of </a:t>
            </a:r>
            <a:r>
              <a:rPr lang="en-US" sz="2400" dirty="0" smtClean="0">
                <a:solidFill>
                  <a:srgbClr val="04617B"/>
                </a:solidFill>
                <a:latin typeface="Times New Roman"/>
                <a:cs typeface="Times New Roman"/>
              </a:rPr>
              <a:t>child </a:t>
            </a:r>
            <a:r>
              <a:rPr lang="en-US" sz="2400" dirty="0">
                <a:solidFill>
                  <a:srgbClr val="04617B"/>
                </a:solidFill>
                <a:latin typeface="Times New Roman"/>
                <a:cs typeface="Times New Roman"/>
              </a:rPr>
              <a:t>neglect/abuse </a:t>
            </a:r>
          </a:p>
          <a:p>
            <a:endParaRPr lang="en-US" sz="2400" b="1" dirty="0" smtClean="0">
              <a:solidFill>
                <a:srgbClr val="04617B"/>
              </a:solidFill>
              <a:latin typeface="Times New Roman"/>
              <a:cs typeface="Times New Roman"/>
            </a:endParaRPr>
          </a:p>
          <a:p>
            <a:pPr>
              <a:buFont typeface="Wingdings" charset="2"/>
              <a:buChar char="v"/>
            </a:pPr>
            <a:r>
              <a:rPr lang="en-US" sz="2400" b="1" dirty="0" smtClean="0">
                <a:solidFill>
                  <a:srgbClr val="04617B"/>
                </a:solidFill>
                <a:latin typeface="Times New Roman"/>
                <a:cs typeface="Times New Roman"/>
              </a:rPr>
              <a:t>Mandatory </a:t>
            </a:r>
            <a:r>
              <a:rPr lang="en-US" sz="2400" b="1" dirty="0">
                <a:solidFill>
                  <a:srgbClr val="04617B"/>
                </a:solidFill>
                <a:latin typeface="Times New Roman"/>
                <a:cs typeface="Times New Roman"/>
              </a:rPr>
              <a:t>reporting of animal abuse by child </a:t>
            </a:r>
            <a:r>
              <a:rPr lang="en-US" sz="2400" b="1" dirty="0" smtClean="0">
                <a:solidFill>
                  <a:srgbClr val="04617B"/>
                </a:solidFill>
                <a:latin typeface="Times New Roman"/>
                <a:cs typeface="Times New Roman"/>
              </a:rPr>
              <a:t>service workers</a:t>
            </a:r>
            <a:endParaRPr lang="en-US" sz="2400" b="1" dirty="0">
              <a:solidFill>
                <a:srgbClr val="04617B"/>
              </a:solidFill>
              <a:latin typeface="Times New Roman"/>
              <a:cs typeface="Times New Roman"/>
            </a:endParaRPr>
          </a:p>
          <a:p>
            <a:pPr lvl="1">
              <a:buFont typeface="Wingdings" charset="2"/>
              <a:buChar char="v"/>
            </a:pPr>
            <a:r>
              <a:rPr lang="en-US" sz="2400" dirty="0" smtClean="0">
                <a:solidFill>
                  <a:srgbClr val="04617B"/>
                </a:solidFill>
                <a:latin typeface="Times New Roman"/>
                <a:cs typeface="Times New Roman"/>
              </a:rPr>
              <a:t>“[</a:t>
            </a:r>
            <a:r>
              <a:rPr lang="en-US" sz="2400" dirty="0">
                <a:solidFill>
                  <a:srgbClr val="04617B"/>
                </a:solidFill>
                <a:latin typeface="Times New Roman"/>
                <a:cs typeface="Times New Roman"/>
              </a:rPr>
              <a:t>specialists of ] the Department of Children and Family Services who reasonably believe that an animal observed by them when in their professional or official capacity is being abused or neglected in violation of this Act </a:t>
            </a:r>
            <a:r>
              <a:rPr lang="en-US" sz="2400" u="sng" dirty="0">
                <a:solidFill>
                  <a:srgbClr val="04617B"/>
                </a:solidFill>
                <a:latin typeface="Times New Roman"/>
                <a:cs typeface="Times New Roman"/>
              </a:rPr>
              <a:t>must immediately</a:t>
            </a:r>
            <a:r>
              <a:rPr lang="en-US" sz="2400" dirty="0">
                <a:solidFill>
                  <a:srgbClr val="04617B"/>
                </a:solidFill>
                <a:latin typeface="Times New Roman"/>
                <a:cs typeface="Times New Roman"/>
              </a:rPr>
              <a:t> make a written or oral report to the Department of Agriculture's Bureau of Animal Health and Welfare</a:t>
            </a:r>
            <a:r>
              <a:rPr lang="en-US" sz="2400" dirty="0" smtClean="0">
                <a:solidFill>
                  <a:srgbClr val="04617B"/>
                </a:solidFill>
                <a:latin typeface="Times New Roman"/>
                <a:cs typeface="Times New Roman"/>
              </a:rPr>
              <a:t>.” </a:t>
            </a:r>
            <a:r>
              <a:rPr lang="en-US" sz="2400" dirty="0">
                <a:solidFill>
                  <a:srgbClr val="04617B"/>
                </a:solidFill>
                <a:latin typeface="Times New Roman"/>
                <a:cs typeface="Times New Roman"/>
              </a:rPr>
              <a:t>Illinois 325 ILCS 5/11.8, Sec. 11.8. </a:t>
            </a:r>
          </a:p>
          <a:p>
            <a:pPr marL="0" indent="0">
              <a:buNone/>
            </a:pPr>
            <a:endParaRPr lang="en-US" sz="2800" dirty="0">
              <a:solidFill>
                <a:srgbClr val="04617B"/>
              </a:solidFill>
              <a:latin typeface="Times New Roman"/>
              <a:cs typeface="Times New Roman"/>
            </a:endParaRPr>
          </a:p>
          <a:p>
            <a:pPr lvl="1"/>
            <a:endParaRPr lang="en-US" dirty="0">
              <a:solidFill>
                <a:srgbClr val="04617B"/>
              </a:solidFill>
              <a:latin typeface="Times New Roman"/>
              <a:cs typeface="Times New Roman"/>
            </a:endParaRPr>
          </a:p>
        </p:txBody>
      </p:sp>
    </p:spTree>
    <p:extLst>
      <p:ext uri="{BB962C8B-B14F-4D97-AF65-F5344CB8AC3E}">
        <p14:creationId xmlns="" xmlns:p14="http://schemas.microsoft.com/office/powerpoint/2010/main" val="2611407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rmAutofit fontScale="90000"/>
          </a:bodyPr>
          <a:lstStyle/>
          <a:p>
            <a:r>
              <a:rPr lang="en-US" sz="3600" dirty="0">
                <a:latin typeface="Times New Roman" pitchFamily="18" charset="0"/>
                <a:cs typeface="Times New Roman" pitchFamily="18" charset="0"/>
              </a:rPr>
              <a:t>States with Laws re: Cross-Reporting of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Animal Abuse and Child Abuse</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2800" b="1" dirty="0" smtClean="0">
                <a:solidFill>
                  <a:srgbClr val="04617B"/>
                </a:solidFill>
                <a:latin typeface="Times New Roman"/>
                <a:cs typeface="Times New Roman"/>
              </a:rPr>
              <a:t>New York</a:t>
            </a:r>
          </a:p>
          <a:p>
            <a:pPr>
              <a:buFont typeface="Wingdings" charset="2"/>
              <a:buChar char="v"/>
            </a:pPr>
            <a:r>
              <a:rPr lang="en-US" sz="2400" b="1" dirty="0">
                <a:solidFill>
                  <a:srgbClr val="04617B"/>
                </a:solidFill>
                <a:latin typeface="Times New Roman"/>
                <a:cs typeface="Times New Roman"/>
              </a:rPr>
              <a:t>Mandatory reporting of child abuse by animal </a:t>
            </a:r>
            <a:r>
              <a:rPr lang="en-US" sz="2400" b="1" dirty="0" smtClean="0">
                <a:solidFill>
                  <a:srgbClr val="04617B"/>
                </a:solidFill>
                <a:latin typeface="Times New Roman"/>
                <a:cs typeface="Times New Roman"/>
              </a:rPr>
              <a:t>workers</a:t>
            </a:r>
            <a:endParaRPr lang="en-US" sz="2400" dirty="0" smtClean="0">
              <a:solidFill>
                <a:srgbClr val="04617B"/>
              </a:solidFill>
              <a:latin typeface="Times New Roman"/>
              <a:cs typeface="Times New Roman"/>
            </a:endParaRPr>
          </a:p>
          <a:p>
            <a:pPr lvl="1">
              <a:buFont typeface="Wingdings" charset="2"/>
              <a:buChar char="v"/>
            </a:pPr>
            <a:r>
              <a:rPr lang="en-US" sz="2400" dirty="0" smtClean="0">
                <a:solidFill>
                  <a:srgbClr val="04617B"/>
                </a:solidFill>
                <a:latin typeface="Times New Roman"/>
                <a:cs typeface="Times New Roman"/>
              </a:rPr>
              <a:t>Humane </a:t>
            </a:r>
            <a:r>
              <a:rPr lang="en-US" sz="2400" dirty="0">
                <a:solidFill>
                  <a:srgbClr val="04617B"/>
                </a:solidFill>
                <a:latin typeface="Times New Roman"/>
                <a:cs typeface="Times New Roman"/>
              </a:rPr>
              <a:t>officers are peace </a:t>
            </a:r>
            <a:r>
              <a:rPr lang="en-US" sz="2400" dirty="0" smtClean="0">
                <a:solidFill>
                  <a:srgbClr val="04617B"/>
                </a:solidFill>
                <a:latin typeface="Times New Roman"/>
                <a:cs typeface="Times New Roman"/>
              </a:rPr>
              <a:t>officers </a:t>
            </a:r>
            <a:r>
              <a:rPr lang="en-US" sz="2400" dirty="0">
                <a:solidFill>
                  <a:srgbClr val="04617B"/>
                </a:solidFill>
                <a:latin typeface="Times New Roman"/>
                <a:cs typeface="Times New Roman"/>
              </a:rPr>
              <a:t>under NYS law (N.Y. CPL §2.10(7)) and are therefore </a:t>
            </a:r>
            <a:r>
              <a:rPr lang="en-US" sz="2400" u="sng" dirty="0">
                <a:solidFill>
                  <a:srgbClr val="04617B"/>
                </a:solidFill>
                <a:latin typeface="Times New Roman"/>
                <a:cs typeface="Times New Roman"/>
              </a:rPr>
              <a:t>mandatory </a:t>
            </a:r>
            <a:r>
              <a:rPr lang="en-US" sz="2400" u="sng" dirty="0" smtClean="0">
                <a:solidFill>
                  <a:srgbClr val="04617B"/>
                </a:solidFill>
                <a:latin typeface="Times New Roman"/>
                <a:cs typeface="Times New Roman"/>
              </a:rPr>
              <a:t>reporters</a:t>
            </a:r>
            <a:r>
              <a:rPr lang="en-US" sz="2400" dirty="0" smtClean="0">
                <a:solidFill>
                  <a:srgbClr val="04617B"/>
                </a:solidFill>
                <a:latin typeface="Times New Roman"/>
                <a:cs typeface="Times New Roman"/>
              </a:rPr>
              <a:t> of </a:t>
            </a:r>
            <a:r>
              <a:rPr lang="en-US" sz="2400" dirty="0">
                <a:solidFill>
                  <a:srgbClr val="04617B"/>
                </a:solidFill>
                <a:latin typeface="Times New Roman"/>
                <a:cs typeface="Times New Roman"/>
              </a:rPr>
              <a:t>child </a:t>
            </a:r>
            <a:r>
              <a:rPr lang="en-US" sz="2400" dirty="0" smtClean="0">
                <a:solidFill>
                  <a:srgbClr val="04617B"/>
                </a:solidFill>
                <a:latin typeface="Times New Roman"/>
                <a:cs typeface="Times New Roman"/>
              </a:rPr>
              <a:t>neglect/abuse </a:t>
            </a:r>
            <a:r>
              <a:rPr lang="en-US" sz="2400" dirty="0">
                <a:solidFill>
                  <a:srgbClr val="04617B"/>
                </a:solidFill>
                <a:latin typeface="Times New Roman"/>
                <a:cs typeface="Times New Roman"/>
              </a:rPr>
              <a:t>(N.Y. SOS. LAW § 413</a:t>
            </a:r>
            <a:r>
              <a:rPr lang="en-US" sz="2400" dirty="0" smtClean="0">
                <a:solidFill>
                  <a:srgbClr val="04617B"/>
                </a:solidFill>
                <a:latin typeface="Times New Roman"/>
                <a:cs typeface="Times New Roman"/>
              </a:rPr>
              <a:t>).</a:t>
            </a:r>
          </a:p>
          <a:p>
            <a:pPr lvl="1"/>
            <a:endParaRPr lang="en-US" sz="2400" dirty="0" smtClean="0">
              <a:solidFill>
                <a:srgbClr val="04617B"/>
              </a:solidFill>
              <a:latin typeface="Times New Roman"/>
              <a:cs typeface="Times New Roman"/>
            </a:endParaRPr>
          </a:p>
          <a:p>
            <a:pPr>
              <a:buFont typeface="Wingdings" charset="2"/>
              <a:buChar char="v"/>
            </a:pPr>
            <a:r>
              <a:rPr lang="en-US" sz="2400" b="1" dirty="0">
                <a:solidFill>
                  <a:srgbClr val="04617B"/>
                </a:solidFill>
                <a:latin typeface="Times New Roman"/>
                <a:cs typeface="Times New Roman"/>
              </a:rPr>
              <a:t>There is no animal cruelty reporting requirement for child service workers</a:t>
            </a:r>
            <a:endParaRPr lang="en-US" sz="2400" dirty="0">
              <a:solidFill>
                <a:srgbClr val="04617B"/>
              </a:solidFill>
              <a:latin typeface="Times New Roman"/>
              <a:cs typeface="Times New Roman"/>
            </a:endParaRPr>
          </a:p>
          <a:p>
            <a:endParaRPr lang="en-US" sz="2400" dirty="0">
              <a:solidFill>
                <a:srgbClr val="04617B"/>
              </a:solidFill>
              <a:latin typeface="Times New Roman"/>
              <a:cs typeface="Times New Roman"/>
            </a:endParaRPr>
          </a:p>
          <a:p>
            <a:pPr lvl="1"/>
            <a:endParaRPr lang="en-US" sz="2400" dirty="0">
              <a:solidFill>
                <a:srgbClr val="04617B"/>
              </a:solidFill>
              <a:latin typeface="Times New Roman"/>
              <a:cs typeface="Times New Roman"/>
            </a:endParaRPr>
          </a:p>
        </p:txBody>
      </p:sp>
    </p:spTree>
    <p:extLst>
      <p:ext uri="{BB962C8B-B14F-4D97-AF65-F5344CB8AC3E}">
        <p14:creationId xmlns="" xmlns:p14="http://schemas.microsoft.com/office/powerpoint/2010/main" val="2004627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14400"/>
          </a:xfrm>
        </p:spPr>
        <p:txBody>
          <a:bodyPr>
            <a:normAutofit fontScale="90000"/>
          </a:bodyPr>
          <a:lstStyle/>
          <a:p>
            <a:r>
              <a:rPr lang="en-US" sz="3600" dirty="0">
                <a:latin typeface="Times New Roman" pitchFamily="18" charset="0"/>
                <a:cs typeface="Times New Roman" pitchFamily="18" charset="0"/>
              </a:rPr>
              <a:t>States with Laws re: Cross-Reporting of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Animal Abuse and Child Abuse</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2800" b="1" dirty="0" smtClean="0">
                <a:solidFill>
                  <a:srgbClr val="04617B"/>
                </a:solidFill>
                <a:latin typeface="Times New Roman"/>
                <a:cs typeface="Times New Roman"/>
              </a:rPr>
              <a:t>Virginia</a:t>
            </a:r>
          </a:p>
          <a:p>
            <a:pPr>
              <a:buFont typeface="Wingdings" charset="2"/>
              <a:buChar char="v"/>
            </a:pPr>
            <a:r>
              <a:rPr lang="en-US" sz="2400" b="1" dirty="0">
                <a:solidFill>
                  <a:srgbClr val="04617B"/>
                </a:solidFill>
                <a:latin typeface="Times New Roman"/>
                <a:cs typeface="Times New Roman"/>
              </a:rPr>
              <a:t>Mandatory reporting of child abuse by animal </a:t>
            </a:r>
            <a:r>
              <a:rPr lang="en-US" sz="2400" b="1" dirty="0" smtClean="0">
                <a:solidFill>
                  <a:srgbClr val="04617B"/>
                </a:solidFill>
                <a:latin typeface="Times New Roman"/>
                <a:cs typeface="Times New Roman"/>
              </a:rPr>
              <a:t>workers</a:t>
            </a:r>
            <a:endParaRPr lang="en-US" sz="2400" dirty="0">
              <a:solidFill>
                <a:srgbClr val="04617B"/>
              </a:solidFill>
              <a:latin typeface="Times New Roman"/>
              <a:cs typeface="Times New Roman"/>
            </a:endParaRPr>
          </a:p>
          <a:p>
            <a:pPr lvl="1">
              <a:buFont typeface="Wingdings" charset="2"/>
              <a:buChar char="v"/>
            </a:pPr>
            <a:r>
              <a:rPr lang="en-US" sz="2400" dirty="0">
                <a:solidFill>
                  <a:srgbClr val="04617B"/>
                </a:solidFill>
                <a:latin typeface="Times New Roman"/>
                <a:cs typeface="Times New Roman"/>
              </a:rPr>
              <a:t>Humane officers are </a:t>
            </a:r>
            <a:r>
              <a:rPr lang="en-US" sz="2400" u="sng" dirty="0">
                <a:solidFill>
                  <a:srgbClr val="04617B"/>
                </a:solidFill>
                <a:latin typeface="Times New Roman"/>
                <a:cs typeface="Times New Roman"/>
              </a:rPr>
              <a:t>mandated reporters</a:t>
            </a:r>
            <a:r>
              <a:rPr lang="en-US" sz="2400" dirty="0">
                <a:solidFill>
                  <a:srgbClr val="04617B"/>
                </a:solidFill>
                <a:latin typeface="Times New Roman"/>
                <a:cs typeface="Times New Roman"/>
              </a:rPr>
              <a:t> of </a:t>
            </a:r>
            <a:r>
              <a:rPr lang="en-US" sz="2400" dirty="0" smtClean="0">
                <a:solidFill>
                  <a:srgbClr val="04617B"/>
                </a:solidFill>
                <a:latin typeface="Times New Roman"/>
                <a:cs typeface="Times New Roman"/>
              </a:rPr>
              <a:t>child </a:t>
            </a:r>
            <a:r>
              <a:rPr lang="en-US" sz="2400" dirty="0">
                <a:solidFill>
                  <a:srgbClr val="04617B"/>
                </a:solidFill>
                <a:latin typeface="Times New Roman"/>
                <a:cs typeface="Times New Roman"/>
              </a:rPr>
              <a:t>neglect/abuse in VA </a:t>
            </a:r>
            <a:r>
              <a:rPr lang="en-US" sz="2400" dirty="0" smtClean="0">
                <a:solidFill>
                  <a:srgbClr val="04617B"/>
                </a:solidFill>
                <a:latin typeface="Times New Roman"/>
                <a:cs typeface="Times New Roman"/>
              </a:rPr>
              <a:t>(Code of Virginia § </a:t>
            </a:r>
            <a:r>
              <a:rPr lang="en-US" sz="2400" dirty="0">
                <a:solidFill>
                  <a:srgbClr val="04617B"/>
                </a:solidFill>
                <a:latin typeface="Times New Roman"/>
                <a:cs typeface="Times New Roman"/>
              </a:rPr>
              <a:t>63.2-1509</a:t>
            </a:r>
            <a:r>
              <a:rPr lang="en-US" sz="2400" dirty="0" smtClean="0">
                <a:solidFill>
                  <a:srgbClr val="04617B"/>
                </a:solidFill>
                <a:latin typeface="Times New Roman"/>
                <a:cs typeface="Times New Roman"/>
              </a:rPr>
              <a:t>)</a:t>
            </a:r>
          </a:p>
          <a:p>
            <a:pPr marL="274320" lvl="1" indent="0">
              <a:buNone/>
            </a:pPr>
            <a:endParaRPr lang="en-US" sz="2400" dirty="0">
              <a:solidFill>
                <a:srgbClr val="04617B"/>
              </a:solidFill>
              <a:latin typeface="Times New Roman"/>
              <a:cs typeface="Times New Roman"/>
            </a:endParaRPr>
          </a:p>
          <a:p>
            <a:pPr>
              <a:buFont typeface="Wingdings" charset="2"/>
              <a:buChar char="v"/>
            </a:pPr>
            <a:r>
              <a:rPr lang="en-US" sz="2400" b="1" dirty="0" smtClean="0">
                <a:solidFill>
                  <a:srgbClr val="04617B"/>
                </a:solidFill>
                <a:latin typeface="Times New Roman"/>
                <a:cs typeface="Times New Roman"/>
              </a:rPr>
              <a:t>There is no animal cruelty reporting requirement for child service workers</a:t>
            </a:r>
            <a:endParaRPr lang="en-US" sz="2400" dirty="0">
              <a:solidFill>
                <a:srgbClr val="04617B"/>
              </a:solidFill>
              <a:latin typeface="Times New Roman"/>
              <a:cs typeface="Times New Roman"/>
            </a:endParaRPr>
          </a:p>
        </p:txBody>
      </p:sp>
    </p:spTree>
    <p:extLst>
      <p:ext uri="{BB962C8B-B14F-4D97-AF65-F5344CB8AC3E}">
        <p14:creationId xmlns="" xmlns:p14="http://schemas.microsoft.com/office/powerpoint/2010/main" val="1607814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33400"/>
            <a:ext cx="7543800" cy="5632311"/>
          </a:xfrm>
          <a:prstGeom prst="rect">
            <a:avLst/>
          </a:prstGeom>
          <a:noFill/>
        </p:spPr>
        <p:txBody>
          <a:bodyPr wrap="square" rtlCol="0">
            <a:spAutoFit/>
          </a:bodyPr>
          <a:lstStyle/>
          <a:p>
            <a:pPr algn="ctr"/>
            <a:r>
              <a:rPr lang="en-US" sz="6000" dirty="0" smtClean="0">
                <a:solidFill>
                  <a:srgbClr val="0F6FC6"/>
                </a:solidFill>
                <a:latin typeface="Times New Roman" pitchFamily="18" charset="0"/>
                <a:cs typeface="Times New Roman" pitchFamily="18" charset="0"/>
              </a:rPr>
              <a:t>Defining and Identifying and Reporting Animal Cruelty, Abuse and Neglect Under State Law</a:t>
            </a:r>
            <a:endParaRPr lang="en-US" sz="6000" dirty="0">
              <a:solidFill>
                <a:srgbClr val="0F6FC6"/>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76301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Title 3"/>
          <p:cNvSpPr>
            <a:spLocks noGrp="1"/>
          </p:cNvSpPr>
          <p:nvPr>
            <p:ph type="title"/>
          </p:nvPr>
        </p:nvSpPr>
        <p:spPr>
          <a:xfrm>
            <a:off x="722313" y="533400"/>
            <a:ext cx="7772400" cy="1143000"/>
          </a:xfrm>
        </p:spPr>
        <p:txBody>
          <a:bodyPr>
            <a:noAutofit/>
          </a:bodyPr>
          <a:lstStyle/>
          <a:p>
            <a:r>
              <a:rPr lang="en-US" sz="4800" dirty="0" smtClean="0">
                <a:latin typeface="Times New Roman" panose="02020603050405020304" pitchFamily="18" charset="0"/>
                <a:cs typeface="Times New Roman" panose="02020603050405020304" pitchFamily="18" charset="0"/>
              </a:rPr>
              <a:t>ANIMAL CRUELTY STATUTES</a:t>
            </a:r>
            <a:endParaRPr lang="en-US" sz="4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2362200"/>
            <a:ext cx="8763000" cy="4832092"/>
          </a:xfrm>
          <a:prstGeom prst="rect">
            <a:avLst/>
          </a:prstGeom>
          <a:noFill/>
        </p:spPr>
        <p:txBody>
          <a:bodyPr wrap="square" rtlCol="0">
            <a:spAutoFit/>
          </a:bodyPr>
          <a:lstStyle/>
          <a:p>
            <a:pPr marL="342900" indent="-342900">
              <a:buFont typeface="Wingdings" charset="2"/>
              <a:buChar char="v"/>
            </a:pPr>
            <a:endParaRPr lang="en-US" sz="2200" dirty="0" smtClean="0">
              <a:latin typeface="Times New Roman"/>
              <a:cs typeface="Times New Roman"/>
            </a:endParaRPr>
          </a:p>
          <a:p>
            <a:pPr marL="342900" indent="-342900"/>
            <a:endParaRPr lang="en-US" sz="2200" dirty="0" smtClean="0">
              <a:latin typeface="Times New Roman"/>
              <a:cs typeface="Times New Roman"/>
            </a:endParaRPr>
          </a:p>
          <a:p>
            <a:pPr marL="342900" indent="-342900">
              <a:buFont typeface="Wingdings" charset="2"/>
              <a:buChar char="v"/>
            </a:pPr>
            <a:r>
              <a:rPr lang="en-US" sz="2600" dirty="0" smtClean="0">
                <a:latin typeface="Times New Roman"/>
                <a:cs typeface="Times New Roman"/>
              </a:rPr>
              <a:t>ALL 50 STATES </a:t>
            </a:r>
            <a:r>
              <a:rPr lang="en-US" sz="2600" u="sng" dirty="0" smtClean="0">
                <a:latin typeface="Times New Roman"/>
                <a:cs typeface="Times New Roman"/>
              </a:rPr>
              <a:t>and</a:t>
            </a:r>
            <a:r>
              <a:rPr lang="en-US" sz="2600" dirty="0" smtClean="0">
                <a:latin typeface="Times New Roman"/>
                <a:cs typeface="Times New Roman"/>
              </a:rPr>
              <a:t> the D.C. </a:t>
            </a:r>
            <a:r>
              <a:rPr lang="en-US" sz="2600" u="sng" dirty="0" smtClean="0">
                <a:latin typeface="Times New Roman"/>
                <a:cs typeface="Times New Roman"/>
              </a:rPr>
              <a:t>and</a:t>
            </a:r>
            <a:r>
              <a:rPr lang="en-US" sz="2600" dirty="0" smtClean="0">
                <a:latin typeface="Times New Roman"/>
                <a:cs typeface="Times New Roman"/>
              </a:rPr>
              <a:t> the U.S. Territories, including Puerto Rico have animal cruelty statutes</a:t>
            </a:r>
          </a:p>
          <a:p>
            <a:pPr marL="342900" indent="-342900"/>
            <a:endParaRPr lang="en-US" sz="2600" dirty="0" smtClean="0">
              <a:latin typeface="Times New Roman"/>
              <a:cs typeface="Times New Roman"/>
            </a:endParaRPr>
          </a:p>
          <a:p>
            <a:pPr marL="342900" indent="-342900">
              <a:buFont typeface="Wingdings" charset="2"/>
              <a:buChar char="v"/>
            </a:pPr>
            <a:r>
              <a:rPr lang="en-US" sz="2600" dirty="0" smtClean="0">
                <a:latin typeface="Times New Roman"/>
                <a:cs typeface="Times New Roman"/>
              </a:rPr>
              <a:t>Partnership of ASPCA and Michigan State University College of Law created easily accessible compendium of all 50 States and D.C.</a:t>
            </a:r>
          </a:p>
          <a:p>
            <a:pPr marL="1257300" lvl="2" indent="-342900">
              <a:buFont typeface="Wingdings" charset="2"/>
              <a:buChar char="v"/>
            </a:pPr>
            <a:r>
              <a:rPr lang="en-US" sz="2600" dirty="0" smtClean="0">
                <a:latin typeface="Times New Roman"/>
                <a:cs typeface="Times New Roman"/>
              </a:rPr>
              <a:t>www.animallaw.info</a:t>
            </a:r>
          </a:p>
          <a:p>
            <a:endParaRPr lang="en-US" sz="1600" dirty="0">
              <a:latin typeface="Times New Roman"/>
              <a:cs typeface="Times New Roman"/>
            </a:endParaRPr>
          </a:p>
          <a:p>
            <a:endParaRPr lang="en-US" sz="2200" dirty="0">
              <a:latin typeface="Times New Roman"/>
              <a:cs typeface="Times New Roman"/>
            </a:endParaRPr>
          </a:p>
          <a:p>
            <a:endParaRPr lang="en-US" sz="2200" dirty="0">
              <a:solidFill>
                <a:schemeClr val="tx2"/>
              </a:solidFill>
              <a:latin typeface="Times New Roman"/>
              <a:cs typeface="Times New Roman"/>
            </a:endParaRPr>
          </a:p>
          <a:p>
            <a:endParaRPr lang="en-US" sz="2200" dirty="0">
              <a:solidFill>
                <a:schemeClr val="tx2"/>
              </a:solidFill>
              <a:latin typeface="Times New Roman"/>
              <a:cs typeface="Times New Roman"/>
            </a:endParaRPr>
          </a:p>
        </p:txBody>
      </p:sp>
    </p:spTree>
    <p:extLst>
      <p:ext uri="{BB962C8B-B14F-4D97-AF65-F5344CB8AC3E}">
        <p14:creationId xmlns="" xmlns:p14="http://schemas.microsoft.com/office/powerpoint/2010/main" val="4118618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07552" cy="914400"/>
          </a:xfrm>
        </p:spPr>
        <p:txBody>
          <a:bodyPr>
            <a:normAutofit/>
          </a:bodyPr>
          <a:lstStyle/>
          <a:p>
            <a:r>
              <a:rPr lang="en-US" sz="3200" dirty="0" smtClean="0">
                <a:latin typeface="Times New Roman" pitchFamily="18" charset="0"/>
                <a:cs typeface="Times New Roman" pitchFamily="18" charset="0"/>
              </a:rPr>
              <a:t>Overview of State Animal Cruelty Laws</a:t>
            </a:r>
            <a:endParaRPr lang="en-US" sz="3200" dirty="0"/>
          </a:p>
        </p:txBody>
      </p:sp>
      <p:sp>
        <p:nvSpPr>
          <p:cNvPr id="3" name="Content Placeholder 2"/>
          <p:cNvSpPr>
            <a:spLocks noGrp="1"/>
          </p:cNvSpPr>
          <p:nvPr>
            <p:ph sz="quarter" idx="1"/>
          </p:nvPr>
        </p:nvSpPr>
        <p:spPr>
          <a:xfrm>
            <a:off x="76200" y="1371600"/>
            <a:ext cx="8842248" cy="5410200"/>
          </a:xfrm>
        </p:spPr>
        <p:txBody>
          <a:bodyPr tIns="0" bIns="0">
            <a:noAutofit/>
          </a:bodyPr>
          <a:lstStyle/>
          <a:p>
            <a:pPr marL="0" indent="0" algn="ctr">
              <a:buNone/>
            </a:pPr>
            <a:r>
              <a:rPr lang="en-US" sz="2400" b="1" dirty="0" smtClean="0">
                <a:solidFill>
                  <a:srgbClr val="04617B"/>
                </a:solidFill>
                <a:latin typeface="Times New Roman"/>
                <a:cs typeface="Times New Roman"/>
              </a:rPr>
              <a:t>Every state’s animal cruelty laws address:</a:t>
            </a:r>
            <a:endParaRPr lang="en-US" sz="2400" b="1" dirty="0">
              <a:solidFill>
                <a:srgbClr val="04617B"/>
              </a:solidFill>
              <a:latin typeface="Times New Roman"/>
              <a:cs typeface="Times New Roman"/>
            </a:endParaRPr>
          </a:p>
          <a:p>
            <a:pPr>
              <a:buFont typeface="Wingdings" charset="2"/>
              <a:buChar char="v"/>
            </a:pPr>
            <a:r>
              <a:rPr lang="en-US" sz="1800" b="1" u="sng" dirty="0" smtClean="0">
                <a:solidFill>
                  <a:srgbClr val="04617B"/>
                </a:solidFill>
                <a:latin typeface="Times New Roman"/>
                <a:cs typeface="Times New Roman"/>
              </a:rPr>
              <a:t>Animal neglect and abandonment</a:t>
            </a:r>
          </a:p>
          <a:p>
            <a:pPr lvl="1">
              <a:buFont typeface="Wingdings" charset="2"/>
              <a:buChar char="v"/>
            </a:pPr>
            <a:r>
              <a:rPr lang="en-US" sz="1600" dirty="0" smtClean="0">
                <a:solidFill>
                  <a:srgbClr val="04617B"/>
                </a:solidFill>
                <a:latin typeface="Times New Roman"/>
                <a:cs typeface="Times New Roman"/>
              </a:rPr>
              <a:t>Generally </a:t>
            </a:r>
            <a:r>
              <a:rPr lang="en-US" sz="1600" dirty="0">
                <a:solidFill>
                  <a:srgbClr val="04617B"/>
                </a:solidFill>
                <a:latin typeface="Times New Roman"/>
                <a:cs typeface="Times New Roman"/>
              </a:rPr>
              <a:t>misdemeanor, multiple incidents may constitute </a:t>
            </a:r>
            <a:r>
              <a:rPr lang="en-US" sz="1600" dirty="0" smtClean="0">
                <a:solidFill>
                  <a:srgbClr val="04617B"/>
                </a:solidFill>
                <a:latin typeface="Times New Roman"/>
                <a:cs typeface="Times New Roman"/>
              </a:rPr>
              <a:t>felony</a:t>
            </a:r>
          </a:p>
          <a:p>
            <a:pPr lvl="1">
              <a:buFont typeface="Wingdings" charset="2"/>
              <a:buChar char="v"/>
            </a:pPr>
            <a:r>
              <a:rPr lang="en-US" sz="1600" dirty="0" smtClean="0">
                <a:solidFill>
                  <a:srgbClr val="04617B"/>
                </a:solidFill>
                <a:latin typeface="Times New Roman"/>
                <a:cs typeface="Times New Roman"/>
              </a:rPr>
              <a:t>Omissions</a:t>
            </a:r>
            <a:r>
              <a:rPr lang="en-US" sz="1600" dirty="0">
                <a:solidFill>
                  <a:srgbClr val="04617B"/>
                </a:solidFill>
                <a:latin typeface="Times New Roman"/>
                <a:cs typeface="Times New Roman"/>
              </a:rPr>
              <a:t>: lack of food, water, shelter, appropriate living </a:t>
            </a:r>
            <a:r>
              <a:rPr lang="en-US" sz="1600" dirty="0" smtClean="0">
                <a:solidFill>
                  <a:srgbClr val="04617B"/>
                </a:solidFill>
                <a:latin typeface="Times New Roman"/>
                <a:cs typeface="Times New Roman"/>
              </a:rPr>
              <a:t>conditions</a:t>
            </a:r>
            <a:br>
              <a:rPr lang="en-US" sz="1600" dirty="0" smtClean="0">
                <a:solidFill>
                  <a:srgbClr val="04617B"/>
                </a:solidFill>
                <a:latin typeface="Times New Roman"/>
                <a:cs typeface="Times New Roman"/>
              </a:rPr>
            </a:br>
            <a:endParaRPr lang="en-US" sz="1000" dirty="0" smtClean="0">
              <a:solidFill>
                <a:srgbClr val="04617B"/>
              </a:solidFill>
              <a:latin typeface="Times New Roman"/>
              <a:cs typeface="Times New Roman"/>
            </a:endParaRPr>
          </a:p>
          <a:p>
            <a:pPr>
              <a:buFont typeface="Wingdings" charset="2"/>
              <a:buChar char="v"/>
            </a:pPr>
            <a:r>
              <a:rPr lang="en-US" sz="1800" b="1" u="sng" dirty="0" smtClean="0">
                <a:solidFill>
                  <a:srgbClr val="04617B"/>
                </a:solidFill>
                <a:latin typeface="Times New Roman"/>
                <a:cs typeface="Times New Roman"/>
              </a:rPr>
              <a:t>Animal abuse</a:t>
            </a:r>
          </a:p>
          <a:p>
            <a:pPr lvl="1">
              <a:buFont typeface="Wingdings" charset="2"/>
              <a:buChar char="v"/>
            </a:pPr>
            <a:r>
              <a:rPr lang="en-US" sz="1600" dirty="0" smtClean="0">
                <a:solidFill>
                  <a:srgbClr val="04617B"/>
                </a:solidFill>
                <a:latin typeface="Times New Roman"/>
                <a:cs typeface="Times New Roman"/>
              </a:rPr>
              <a:t>Physical </a:t>
            </a:r>
            <a:r>
              <a:rPr lang="en-US" sz="1600" dirty="0">
                <a:solidFill>
                  <a:srgbClr val="04617B"/>
                </a:solidFill>
                <a:latin typeface="Times New Roman"/>
                <a:cs typeface="Times New Roman"/>
              </a:rPr>
              <a:t>acts of cruelty </a:t>
            </a:r>
            <a:r>
              <a:rPr lang="en-US" sz="1600" dirty="0" smtClean="0">
                <a:solidFill>
                  <a:srgbClr val="04617B"/>
                </a:solidFill>
                <a:latin typeface="Times New Roman"/>
                <a:cs typeface="Times New Roman"/>
              </a:rPr>
              <a:t>or </a:t>
            </a:r>
            <a:r>
              <a:rPr lang="en-US" sz="1600" dirty="0">
                <a:solidFill>
                  <a:srgbClr val="04617B"/>
                </a:solidFill>
                <a:latin typeface="Times New Roman"/>
                <a:cs typeface="Times New Roman"/>
              </a:rPr>
              <a:t>intentional </a:t>
            </a:r>
            <a:r>
              <a:rPr lang="en-US" sz="1600" dirty="0" smtClean="0">
                <a:solidFill>
                  <a:srgbClr val="04617B"/>
                </a:solidFill>
                <a:latin typeface="Times New Roman"/>
                <a:cs typeface="Times New Roman"/>
              </a:rPr>
              <a:t>omissions </a:t>
            </a:r>
            <a:endParaRPr lang="en-US" sz="1600" u="sng" dirty="0" smtClean="0">
              <a:solidFill>
                <a:srgbClr val="04617B"/>
              </a:solidFill>
              <a:latin typeface="Times New Roman"/>
              <a:cs typeface="Times New Roman"/>
            </a:endParaRPr>
          </a:p>
          <a:p>
            <a:pPr lvl="1">
              <a:buFont typeface="Wingdings" charset="2"/>
              <a:buChar char="v"/>
            </a:pPr>
            <a:r>
              <a:rPr lang="en-US" sz="1600" dirty="0" smtClean="0">
                <a:solidFill>
                  <a:srgbClr val="04617B"/>
                </a:solidFill>
                <a:latin typeface="Times New Roman"/>
                <a:cs typeface="Times New Roman"/>
              </a:rPr>
              <a:t>Misdemeanor</a:t>
            </a:r>
          </a:p>
          <a:p>
            <a:pPr lvl="2">
              <a:buFont typeface="Wingdings" charset="2"/>
              <a:buChar char="v"/>
            </a:pPr>
            <a:r>
              <a:rPr lang="en-US" sz="1600" dirty="0" smtClean="0">
                <a:solidFill>
                  <a:srgbClr val="04617B"/>
                </a:solidFill>
                <a:latin typeface="Times New Roman"/>
                <a:cs typeface="Times New Roman"/>
              </a:rPr>
              <a:t>Generally </a:t>
            </a:r>
            <a:r>
              <a:rPr lang="en-US" sz="1600" dirty="0">
                <a:solidFill>
                  <a:srgbClr val="04617B"/>
                </a:solidFill>
                <a:latin typeface="Times New Roman"/>
                <a:cs typeface="Times New Roman"/>
              </a:rPr>
              <a:t>applicable to all </a:t>
            </a:r>
            <a:r>
              <a:rPr lang="en-US" sz="1600" dirty="0" smtClean="0">
                <a:solidFill>
                  <a:srgbClr val="04617B"/>
                </a:solidFill>
                <a:latin typeface="Times New Roman"/>
                <a:cs typeface="Times New Roman"/>
              </a:rPr>
              <a:t>animals</a:t>
            </a:r>
          </a:p>
          <a:p>
            <a:pPr lvl="1">
              <a:buFont typeface="Wingdings" charset="2"/>
              <a:buChar char="v"/>
            </a:pPr>
            <a:r>
              <a:rPr lang="en-US" sz="1600" dirty="0" smtClean="0">
                <a:solidFill>
                  <a:srgbClr val="04617B"/>
                </a:solidFill>
                <a:latin typeface="Times New Roman"/>
                <a:cs typeface="Times New Roman"/>
              </a:rPr>
              <a:t>Felony</a:t>
            </a:r>
          </a:p>
          <a:p>
            <a:pPr lvl="2">
              <a:buFont typeface="Wingdings" charset="2"/>
              <a:buChar char="v"/>
            </a:pPr>
            <a:r>
              <a:rPr lang="en-US" sz="1600" dirty="0" smtClean="0">
                <a:solidFill>
                  <a:srgbClr val="04617B"/>
                </a:solidFill>
                <a:latin typeface="Times New Roman"/>
                <a:cs typeface="Times New Roman"/>
              </a:rPr>
              <a:t>Aggravated cruelty, multiple incidents</a:t>
            </a:r>
          </a:p>
          <a:p>
            <a:pPr lvl="2">
              <a:buFont typeface="Wingdings" charset="2"/>
              <a:buChar char="v"/>
            </a:pPr>
            <a:r>
              <a:rPr lang="en-US" sz="1600" dirty="0" smtClean="0">
                <a:solidFill>
                  <a:srgbClr val="04617B"/>
                </a:solidFill>
                <a:latin typeface="Times New Roman"/>
                <a:cs typeface="Times New Roman"/>
              </a:rPr>
              <a:t>Specific </a:t>
            </a:r>
            <a:r>
              <a:rPr lang="en-US" sz="1600" dirty="0">
                <a:solidFill>
                  <a:srgbClr val="04617B"/>
                </a:solidFill>
                <a:latin typeface="Times New Roman"/>
                <a:cs typeface="Times New Roman"/>
              </a:rPr>
              <a:t>type of animal involved (dog/cat</a:t>
            </a:r>
            <a:r>
              <a:rPr lang="en-US" sz="1600" dirty="0" smtClean="0">
                <a:solidFill>
                  <a:srgbClr val="04617B"/>
                </a:solidFill>
                <a:latin typeface="Times New Roman"/>
                <a:cs typeface="Times New Roman"/>
              </a:rPr>
              <a:t>)</a:t>
            </a:r>
          </a:p>
          <a:p>
            <a:pPr lvl="3">
              <a:buFont typeface="Wingdings" charset="2"/>
              <a:buChar char="v"/>
            </a:pPr>
            <a:r>
              <a:rPr lang="en-US" sz="1600" dirty="0" smtClean="0">
                <a:solidFill>
                  <a:srgbClr val="04617B"/>
                </a:solidFill>
                <a:latin typeface="Times New Roman"/>
                <a:cs typeface="Times New Roman"/>
              </a:rPr>
              <a:t>Note</a:t>
            </a:r>
            <a:r>
              <a:rPr lang="en-US" sz="1600" dirty="0">
                <a:solidFill>
                  <a:srgbClr val="04617B"/>
                </a:solidFill>
                <a:latin typeface="Times New Roman"/>
                <a:cs typeface="Times New Roman"/>
              </a:rPr>
              <a:t>: some states include all animals in felony cruelty </a:t>
            </a:r>
            <a:r>
              <a:rPr lang="en-US" sz="1600" dirty="0" smtClean="0">
                <a:solidFill>
                  <a:srgbClr val="04617B"/>
                </a:solidFill>
                <a:latin typeface="Times New Roman"/>
                <a:cs typeface="Times New Roman"/>
              </a:rPr>
              <a:t>law</a:t>
            </a:r>
            <a:br>
              <a:rPr lang="en-US" sz="1600" dirty="0" smtClean="0">
                <a:solidFill>
                  <a:srgbClr val="04617B"/>
                </a:solidFill>
                <a:latin typeface="Times New Roman"/>
                <a:cs typeface="Times New Roman"/>
              </a:rPr>
            </a:br>
            <a:endParaRPr lang="en-US" sz="1000" dirty="0" smtClean="0">
              <a:solidFill>
                <a:srgbClr val="04617B"/>
              </a:solidFill>
              <a:latin typeface="Times New Roman"/>
              <a:cs typeface="Times New Roman"/>
            </a:endParaRPr>
          </a:p>
          <a:p>
            <a:pPr>
              <a:buFont typeface="Wingdings" charset="2"/>
              <a:buChar char="v"/>
            </a:pPr>
            <a:r>
              <a:rPr lang="en-US" sz="1800" b="1" u="sng" dirty="0" smtClean="0">
                <a:solidFill>
                  <a:srgbClr val="04617B"/>
                </a:solidFill>
                <a:latin typeface="Times New Roman"/>
                <a:cs typeface="Times New Roman"/>
              </a:rPr>
              <a:t>Animal fighting </a:t>
            </a:r>
          </a:p>
          <a:p>
            <a:pPr lvl="1">
              <a:buFont typeface="Wingdings" charset="2"/>
              <a:buChar char="v"/>
            </a:pPr>
            <a:r>
              <a:rPr lang="en-US" sz="1600" dirty="0" smtClean="0">
                <a:solidFill>
                  <a:srgbClr val="04617B"/>
                </a:solidFill>
                <a:latin typeface="Times New Roman"/>
                <a:cs typeface="Times New Roman"/>
              </a:rPr>
              <a:t>Fighting activities (fighting, training) are a felony in all 50 states</a:t>
            </a:r>
          </a:p>
          <a:p>
            <a:pPr lvl="1">
              <a:buFont typeface="Wingdings" charset="2"/>
              <a:buChar char="v"/>
            </a:pPr>
            <a:r>
              <a:rPr lang="en-US" sz="1600" dirty="0" smtClean="0">
                <a:solidFill>
                  <a:srgbClr val="04617B"/>
                </a:solidFill>
                <a:latin typeface="Times New Roman"/>
                <a:cs typeface="Times New Roman"/>
              </a:rPr>
              <a:t>Associated activities (spectators, betting, etc.) vary by state (some misdemeanor, some felony)</a:t>
            </a:r>
          </a:p>
          <a:p>
            <a:pPr marL="274320" lvl="1" indent="0">
              <a:buNone/>
            </a:pPr>
            <a:endParaRPr lang="en-US" sz="1600" dirty="0">
              <a:solidFill>
                <a:srgbClr val="04617B"/>
              </a:solidFill>
              <a:latin typeface="Times New Roman"/>
              <a:cs typeface="Times New Roman"/>
            </a:endParaRPr>
          </a:p>
          <a:p>
            <a:pPr>
              <a:buFont typeface="Wingdings" pitchFamily="2" charset="2"/>
              <a:buChar char="v"/>
            </a:pPr>
            <a:endParaRPr lang="en-US" sz="1400" b="1" dirty="0">
              <a:solidFill>
                <a:srgbClr val="04617B"/>
              </a:solidFill>
              <a:latin typeface="Times New Roman"/>
              <a:cs typeface="Times New Roman"/>
            </a:endParaRPr>
          </a:p>
        </p:txBody>
      </p:sp>
    </p:spTree>
    <p:extLst>
      <p:ext uri="{BB962C8B-B14F-4D97-AF65-F5344CB8AC3E}">
        <p14:creationId xmlns="" xmlns:p14="http://schemas.microsoft.com/office/powerpoint/2010/main" val="1284337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000" b="1" dirty="0" smtClean="0">
                <a:solidFill>
                  <a:schemeClr val="bg2">
                    <a:lumMod val="50000"/>
                  </a:schemeClr>
                </a:solidFill>
                <a:latin typeface="Times New Roman" pitchFamily="18" charset="0"/>
                <a:cs typeface="Times New Roman" pitchFamily="18" charset="0"/>
              </a:rPr>
              <a:t>ANIMAL CRUELTY STATUTES</a:t>
            </a:r>
            <a:br>
              <a:rPr lang="en-US" sz="3000" b="1" dirty="0" smtClean="0">
                <a:solidFill>
                  <a:schemeClr val="bg2">
                    <a:lumMod val="50000"/>
                  </a:schemeClr>
                </a:solidFill>
                <a:latin typeface="Times New Roman" pitchFamily="18" charset="0"/>
                <a:cs typeface="Times New Roman" pitchFamily="18" charset="0"/>
              </a:rPr>
            </a:br>
            <a:r>
              <a:rPr lang="en-US" sz="3000" b="1" dirty="0" smtClean="0">
                <a:solidFill>
                  <a:schemeClr val="bg2">
                    <a:lumMod val="50000"/>
                  </a:schemeClr>
                </a:solidFill>
                <a:latin typeface="Times New Roman" pitchFamily="18" charset="0"/>
                <a:cs typeface="Times New Roman" pitchFamily="18" charset="0"/>
              </a:rPr>
              <a:t>OVERVIEW</a:t>
            </a:r>
            <a:endParaRPr lang="en-US" sz="3000" b="1" dirty="0">
              <a:solidFill>
                <a:schemeClr val="bg2">
                  <a:lumMod val="50000"/>
                </a:schemeClr>
              </a:solidFill>
              <a:latin typeface="Times New Roman" pitchFamily="18" charset="0"/>
              <a:cs typeface="Times New Roman" pitchFamily="18" charset="0"/>
            </a:endParaRPr>
          </a:p>
        </p:txBody>
      </p:sp>
      <p:sp>
        <p:nvSpPr>
          <p:cNvPr id="4" name="Content Placeholder 3"/>
          <p:cNvSpPr>
            <a:spLocks noGrp="1"/>
          </p:cNvSpPr>
          <p:nvPr>
            <p:ph sz="quarter" idx="1"/>
          </p:nvPr>
        </p:nvSpPr>
        <p:spPr/>
        <p:txBody>
          <a:bodyPr/>
          <a:lstStyle/>
          <a:p>
            <a:pPr marL="274320" lvl="1">
              <a:buClr>
                <a:schemeClr val="accent1"/>
              </a:buClr>
              <a:buSzPct val="85000"/>
              <a:buNone/>
            </a:pPr>
            <a:endParaRPr lang="en-US" sz="2600" dirty="0" smtClean="0">
              <a:solidFill>
                <a:srgbClr val="04617B"/>
              </a:solidFill>
              <a:latin typeface="Times New Roman"/>
              <a:cs typeface="Times New Roman"/>
            </a:endParaRPr>
          </a:p>
          <a:p>
            <a:pPr marL="274320" lvl="1">
              <a:buClr>
                <a:schemeClr val="accent1"/>
              </a:buClr>
              <a:buSzPct val="85000"/>
              <a:buFont typeface="Wingdings 2"/>
              <a:buChar char=""/>
            </a:pPr>
            <a:r>
              <a:rPr lang="en-US" sz="3000" dirty="0" smtClean="0">
                <a:solidFill>
                  <a:srgbClr val="04617B"/>
                </a:solidFill>
                <a:latin typeface="Times New Roman" pitchFamily="18" charset="0"/>
                <a:cs typeface="Times New Roman" pitchFamily="18" charset="0"/>
              </a:rPr>
              <a:t>the statutory framework is animal </a:t>
            </a:r>
            <a:r>
              <a:rPr lang="en-US" sz="3000" dirty="0" err="1" smtClean="0">
                <a:solidFill>
                  <a:srgbClr val="04617B"/>
                </a:solidFill>
                <a:latin typeface="Times New Roman" pitchFamily="18" charset="0"/>
                <a:cs typeface="Times New Roman" pitchFamily="18" charset="0"/>
              </a:rPr>
              <a:t>welfareism</a:t>
            </a:r>
            <a:r>
              <a:rPr lang="en-US" sz="3000" dirty="0" smtClean="0">
                <a:solidFill>
                  <a:srgbClr val="04617B"/>
                </a:solidFill>
                <a:latin typeface="Times New Roman" pitchFamily="18" charset="0"/>
                <a:cs typeface="Times New Roman" pitchFamily="18" charset="0"/>
              </a:rPr>
              <a:t> (balancing interests against rights)</a:t>
            </a:r>
          </a:p>
          <a:p>
            <a:pPr marL="274320" lvl="1">
              <a:buClr>
                <a:schemeClr val="accent1"/>
              </a:buClr>
              <a:buSzPct val="85000"/>
              <a:buNone/>
            </a:pPr>
            <a:endParaRPr lang="en-US" sz="3000" dirty="0" smtClean="0">
              <a:solidFill>
                <a:srgbClr val="04617B"/>
              </a:solidFill>
              <a:latin typeface="Times New Roman" pitchFamily="18" charset="0"/>
              <a:cs typeface="Times New Roman" pitchFamily="18" charset="0"/>
            </a:endParaRPr>
          </a:p>
          <a:p>
            <a:pPr marL="274320" lvl="1">
              <a:buClr>
                <a:schemeClr val="accent1"/>
              </a:buClr>
              <a:buSzPct val="85000"/>
              <a:buFont typeface="Wingdings 2"/>
              <a:buChar char=""/>
            </a:pPr>
            <a:r>
              <a:rPr lang="en-US" sz="3000" dirty="0" smtClean="0">
                <a:solidFill>
                  <a:srgbClr val="04617B"/>
                </a:solidFill>
                <a:latin typeface="Times New Roman" pitchFamily="18" charset="0"/>
                <a:cs typeface="Times New Roman" pitchFamily="18" charset="0"/>
              </a:rPr>
              <a:t>transformational paradigm implementing the predictive link known for centuries possibly part of an even greater transformational shift based on science establishing sentient being of animals and thus animal rights</a:t>
            </a:r>
          </a:p>
          <a:p>
            <a:pPr marL="274320" lvl="1">
              <a:buClr>
                <a:schemeClr val="accent1"/>
              </a:buClr>
              <a:buSzPct val="85000"/>
              <a:buFont typeface="Wingdings 2"/>
              <a:buChar char=""/>
            </a:pPr>
            <a:endParaRPr lang="en-US" sz="2600" dirty="0" smtClean="0">
              <a:solidFill>
                <a:srgbClr val="04617B"/>
              </a:solidFill>
              <a:latin typeface="Times New Roman"/>
              <a:cs typeface="Times New Roman"/>
            </a:endParaRPr>
          </a:p>
          <a:p>
            <a:endParaRPr lang="en-US" dirty="0"/>
          </a:p>
        </p:txBody>
      </p:sp>
      <p:sp>
        <p:nvSpPr>
          <p:cNvPr id="3" name="TextBox 2"/>
          <p:cNvSpPr txBox="1"/>
          <p:nvPr/>
        </p:nvSpPr>
        <p:spPr>
          <a:xfrm>
            <a:off x="0" y="1447800"/>
            <a:ext cx="8839200" cy="757130"/>
          </a:xfrm>
          <a:prstGeom prst="rect">
            <a:avLst/>
          </a:prstGeom>
          <a:noFill/>
        </p:spPr>
        <p:txBody>
          <a:bodyPr wrap="square" rtlCol="0">
            <a:spAutoFit/>
          </a:bodyPr>
          <a:lstStyle/>
          <a:p>
            <a:pPr marL="914400" lvl="1" indent="-457200">
              <a:lnSpc>
                <a:spcPct val="90000"/>
              </a:lnSpc>
            </a:pPr>
            <a:endParaRPr lang="en-US" sz="2200" dirty="0" smtClean="0">
              <a:solidFill>
                <a:srgbClr val="04617B"/>
              </a:solidFill>
              <a:latin typeface="Times New Roman"/>
              <a:cs typeface="Times New Roman"/>
            </a:endParaRPr>
          </a:p>
          <a:p>
            <a:pPr marL="914400" lvl="1" indent="-457200">
              <a:lnSpc>
                <a:spcPct val="90000"/>
              </a:lnSpc>
            </a:pPr>
            <a:endParaRPr lang="en-US" sz="2600" dirty="0">
              <a:solidFill>
                <a:srgbClr val="04617B"/>
              </a:solidFill>
              <a:latin typeface="Times New Roman"/>
              <a:cs typeface="Times New Roman"/>
            </a:endParaRPr>
          </a:p>
        </p:txBody>
      </p:sp>
    </p:spTree>
    <p:extLst>
      <p:ext uri="{BB962C8B-B14F-4D97-AF65-F5344CB8AC3E}">
        <p14:creationId xmlns="" xmlns:p14="http://schemas.microsoft.com/office/powerpoint/2010/main" val="2286294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914400"/>
          </a:xfrm>
        </p:spPr>
        <p:txBody>
          <a:bodyPr>
            <a:noAutofit/>
          </a:bodyPr>
          <a:lstStyle/>
          <a:p>
            <a:r>
              <a:rPr lang="en-US" sz="3000" b="1" dirty="0" smtClean="0">
                <a:solidFill>
                  <a:schemeClr val="bg2">
                    <a:lumMod val="50000"/>
                  </a:schemeClr>
                </a:solidFill>
                <a:latin typeface="Times New Roman" pitchFamily="18" charset="0"/>
                <a:cs typeface="Times New Roman" pitchFamily="18" charset="0"/>
              </a:rPr>
              <a:t>FOCUS IS ON STATES, NOT FEDERAL</a:t>
            </a:r>
            <a:br>
              <a:rPr lang="en-US" sz="3000" b="1" dirty="0" smtClean="0">
                <a:solidFill>
                  <a:schemeClr val="bg2">
                    <a:lumMod val="50000"/>
                  </a:schemeClr>
                </a:solidFill>
                <a:latin typeface="Times New Roman" pitchFamily="18" charset="0"/>
                <a:cs typeface="Times New Roman" pitchFamily="18" charset="0"/>
              </a:rPr>
            </a:br>
            <a:r>
              <a:rPr lang="en-US" sz="3000" b="1" dirty="0" smtClean="0">
                <a:solidFill>
                  <a:schemeClr val="bg2">
                    <a:lumMod val="50000"/>
                  </a:schemeClr>
                </a:solidFill>
                <a:latin typeface="Times New Roman" pitchFamily="18" charset="0"/>
                <a:cs typeface="Times New Roman" pitchFamily="18" charset="0"/>
              </a:rPr>
              <a:t>WHY?</a:t>
            </a:r>
            <a:endParaRPr lang="en-US" sz="3000" b="1" i="1" dirty="0">
              <a:solidFill>
                <a:schemeClr val="tx1"/>
              </a:solidFill>
              <a:latin typeface="Times New Roman" pitchFamily="18" charset="0"/>
              <a:cs typeface="Times New Roman" pitchFamily="18" charset="0"/>
            </a:endParaRPr>
          </a:p>
        </p:txBody>
      </p:sp>
      <p:sp>
        <p:nvSpPr>
          <p:cNvPr id="5" name="Content Placeholder 4"/>
          <p:cNvSpPr>
            <a:spLocks noGrp="1"/>
          </p:cNvSpPr>
          <p:nvPr>
            <p:ph sz="quarter" idx="1"/>
          </p:nvPr>
        </p:nvSpPr>
        <p:spPr>
          <a:xfrm>
            <a:off x="301752" y="1676400"/>
            <a:ext cx="8503920" cy="4422648"/>
          </a:xfrm>
        </p:spPr>
        <p:txBody>
          <a:bodyPr/>
          <a:lstStyle/>
          <a:p>
            <a:pPr>
              <a:spcBef>
                <a:spcPts val="0"/>
              </a:spcBef>
              <a:buNone/>
            </a:pPr>
            <a:endParaRPr lang="en-US" sz="2400" dirty="0" smtClean="0"/>
          </a:p>
          <a:p>
            <a:pPr marL="233363" indent="-233363">
              <a:spcBef>
                <a:spcPts val="0"/>
              </a:spcBef>
            </a:pPr>
            <a:r>
              <a:rPr lang="en-US" sz="2200" dirty="0" smtClean="0">
                <a:latin typeface="Times New Roman" pitchFamily="18" charset="0"/>
                <a:cs typeface="Times New Roman" pitchFamily="18" charset="0"/>
              </a:rPr>
              <a:t>“AWA” ANIMAL WELFARE ACT, passed in 1966</a:t>
            </a:r>
          </a:p>
          <a:p>
            <a:pPr marL="0" indent="287338">
              <a:spcBef>
                <a:spcPts val="0"/>
              </a:spcBef>
              <a:buNone/>
            </a:pPr>
            <a:r>
              <a:rPr lang="en-US" sz="2200" dirty="0" smtClean="0">
                <a:latin typeface="Times New Roman" pitchFamily="18" charset="0"/>
                <a:cs typeface="Times New Roman" pitchFamily="18" charset="0"/>
              </a:rPr>
              <a:t>limited to regulating treatment of animals in research and exhibition</a:t>
            </a:r>
          </a:p>
          <a:p>
            <a:pPr marL="273050" indent="14288">
              <a:spcBef>
                <a:spcPts val="0"/>
              </a:spcBef>
              <a:buNone/>
            </a:pPr>
            <a:endParaRPr lang="en-US" sz="2200" dirty="0" smtClean="0">
              <a:latin typeface="Times New Roman" pitchFamily="18" charset="0"/>
              <a:cs typeface="Times New Roman" pitchFamily="18" charset="0"/>
            </a:endParaRPr>
          </a:p>
          <a:p>
            <a:pPr marL="233363" indent="-233363">
              <a:spcBef>
                <a:spcPts val="0"/>
              </a:spcBef>
            </a:pPr>
            <a:r>
              <a:rPr lang="en-US" sz="2200" dirty="0" smtClean="0">
                <a:latin typeface="Times New Roman" pitchFamily="18" charset="0"/>
                <a:cs typeface="Times New Roman" pitchFamily="18" charset="0"/>
              </a:rPr>
              <a:t>“APHIS” ANIMAL AND PLANT HEALTH INSPECTION SERVICES: is the enforcement arm</a:t>
            </a:r>
          </a:p>
          <a:p>
            <a:pPr marL="273050" indent="14288">
              <a:spcBef>
                <a:spcPts val="0"/>
              </a:spcBef>
              <a:buNone/>
            </a:pPr>
            <a:endParaRPr lang="en-US" sz="2200" dirty="0" smtClean="0">
              <a:latin typeface="Times New Roman" pitchFamily="18" charset="0"/>
              <a:cs typeface="Times New Roman" pitchFamily="18" charset="0"/>
            </a:endParaRPr>
          </a:p>
          <a:p>
            <a:pPr marL="233363" indent="-233363">
              <a:spcBef>
                <a:spcPts val="0"/>
              </a:spcBef>
              <a:spcAft>
                <a:spcPts val="1200"/>
              </a:spcAft>
            </a:pPr>
            <a:r>
              <a:rPr lang="en-US" sz="2200" dirty="0" smtClean="0">
                <a:latin typeface="Times New Roman" pitchFamily="18" charset="0"/>
                <a:cs typeface="Times New Roman" pitchFamily="18" charset="0"/>
              </a:rPr>
              <a:t>TRANSFORMATIONAL PARADIGM IMPLEMENTING THE LINK KNOWN FOR CENTURIES IS OCCURRING ON STATE, NOT NATIONAL LEVEL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000" b="1" dirty="0" smtClean="0">
                <a:solidFill>
                  <a:schemeClr val="bg2">
                    <a:lumMod val="50000"/>
                  </a:schemeClr>
                </a:solidFill>
                <a:latin typeface="Times New Roman" pitchFamily="18" charset="0"/>
                <a:cs typeface="Times New Roman" pitchFamily="18" charset="0"/>
              </a:rPr>
              <a:t>ANIMAL CRUELTY STATUTES VARY SIGNIFICANTLY</a:t>
            </a:r>
            <a:endParaRPr lang="en-US" sz="3000" dirty="0">
              <a:latin typeface="Times New Roman" pitchFamily="18" charset="0"/>
              <a:cs typeface="Times New Roman" pitchFamily="18" charset="0"/>
            </a:endParaRPr>
          </a:p>
        </p:txBody>
      </p:sp>
      <p:sp>
        <p:nvSpPr>
          <p:cNvPr id="4" name="Content Placeholder 3"/>
          <p:cNvSpPr>
            <a:spLocks noGrp="1"/>
          </p:cNvSpPr>
          <p:nvPr>
            <p:ph sz="quarter" idx="1"/>
          </p:nvPr>
        </p:nvSpPr>
        <p:spPr>
          <a:xfrm>
            <a:off x="301752" y="1527048"/>
            <a:ext cx="8503920" cy="4797552"/>
          </a:xfrm>
        </p:spPr>
        <p:txBody>
          <a:bodyPr>
            <a:noAutofit/>
          </a:bodyPr>
          <a:lstStyle/>
          <a:p>
            <a:pPr marL="233363" indent="-233363"/>
            <a:r>
              <a:rPr lang="en-US" sz="1600" dirty="0" smtClean="0">
                <a:latin typeface="Times New Roman" pitchFamily="18" charset="0"/>
                <a:cs typeface="Times New Roman" pitchFamily="18" charset="0"/>
              </a:rPr>
              <a:t>Exemptions    :  vary widely from state to state</a:t>
            </a:r>
          </a:p>
          <a:p>
            <a:pPr marL="0" indent="0">
              <a:buNone/>
            </a:pPr>
            <a:r>
              <a:rPr lang="en-US" sz="1600" dirty="0" smtClean="0">
                <a:latin typeface="Times New Roman" pitchFamily="18" charset="0"/>
                <a:cs typeface="Times New Roman" pitchFamily="18" charset="0"/>
              </a:rPr>
              <a:t>	          :  can eviscerate an otherwise strong anti-cruelty law</a:t>
            </a:r>
          </a:p>
          <a:p>
            <a:pPr marL="0" indent="0">
              <a:spcBef>
                <a:spcPts val="0"/>
              </a:spcBef>
              <a:buNone/>
            </a:pPr>
            <a:r>
              <a:rPr lang="en-US" sz="1600" dirty="0" smtClean="0">
                <a:latin typeface="Times New Roman" pitchFamily="18" charset="0"/>
                <a:cs typeface="Times New Roman" pitchFamily="18" charset="0"/>
              </a:rPr>
              <a:t>	          :  exemptions for veterinarians, research, wildlife, farming, food,</a:t>
            </a:r>
          </a:p>
          <a:p>
            <a:pPr marL="0" indent="1541463">
              <a:spcBef>
                <a:spcPts val="0"/>
              </a:spcBef>
              <a:buNone/>
            </a:pPr>
            <a:r>
              <a:rPr lang="en-US" sz="1600" dirty="0" smtClean="0">
                <a:latin typeface="Times New Roman" pitchFamily="18" charset="0"/>
                <a:cs typeface="Times New Roman" pitchFamily="18" charset="0"/>
              </a:rPr>
              <a:t> pest-control(culling), rodeos, zoos, circuses, killing on one’s own property</a:t>
            </a:r>
          </a:p>
          <a:p>
            <a:pPr marL="0" indent="0">
              <a:spcAft>
                <a:spcPts val="600"/>
              </a:spcAft>
              <a:buNone/>
            </a:pPr>
            <a:r>
              <a:rPr lang="en-US" sz="1600" dirty="0" smtClean="0">
                <a:latin typeface="Times New Roman" pitchFamily="18" charset="0"/>
                <a:cs typeface="Times New Roman" pitchFamily="18" charset="0"/>
              </a:rPr>
              <a:t>	          :  some states have no exemptions</a:t>
            </a:r>
          </a:p>
          <a:p>
            <a:pPr marL="233363" indent="-233363">
              <a:spcAft>
                <a:spcPts val="600"/>
              </a:spcAft>
            </a:pPr>
            <a:r>
              <a:rPr lang="en-US" sz="1600" dirty="0" smtClean="0">
                <a:latin typeface="Times New Roman" pitchFamily="18" charset="0"/>
                <a:cs typeface="Times New Roman" pitchFamily="18" charset="0"/>
              </a:rPr>
              <a:t>cross-reporting, veterinarian reporting, arrest policies, re: seizure, forfeiture, reimbursement, etc., varies from state-to-state</a:t>
            </a:r>
          </a:p>
          <a:p>
            <a:pPr marL="233363" indent="-233363">
              <a:spcAft>
                <a:spcPts val="600"/>
              </a:spcAft>
            </a:pPr>
            <a:r>
              <a:rPr lang="en-US" sz="1600" dirty="0" smtClean="0">
                <a:latin typeface="Times New Roman" pitchFamily="18" charset="0"/>
                <a:cs typeface="Times New Roman" pitchFamily="18" charset="0"/>
              </a:rPr>
              <a:t>what constitutes misdemeanor or felony varies from state-to-state</a:t>
            </a:r>
          </a:p>
          <a:p>
            <a:pPr marL="233363" indent="-233363">
              <a:spcAft>
                <a:spcPts val="600"/>
              </a:spcAft>
            </a:pPr>
            <a:r>
              <a:rPr lang="en-US" sz="1600" dirty="0" smtClean="0">
                <a:latin typeface="Times New Roman" pitchFamily="18" charset="0"/>
                <a:cs typeface="Times New Roman" pitchFamily="18" charset="0"/>
              </a:rPr>
              <a:t>Penalties for misdemeanors or felonies varies from state-to-state</a:t>
            </a:r>
          </a:p>
          <a:p>
            <a:pPr marL="233363" indent="-233363">
              <a:spcAft>
                <a:spcPts val="600"/>
              </a:spcAft>
            </a:pPr>
            <a:r>
              <a:rPr lang="en-US" sz="1600" dirty="0" smtClean="0">
                <a:latin typeface="Times New Roman" pitchFamily="18" charset="0"/>
                <a:cs typeface="Times New Roman" pitchFamily="18" charset="0"/>
              </a:rPr>
              <a:t>for example, in Mississippi, penalties for neglect and dog-fighting are the same: up to $100 or up to 100 days in jail</a:t>
            </a:r>
          </a:p>
          <a:p>
            <a:pPr marL="233363" indent="-233363">
              <a:spcAft>
                <a:spcPts val="600"/>
              </a:spcAft>
            </a:pPr>
            <a:r>
              <a:rPr lang="en-US" sz="1600" dirty="0" smtClean="0">
                <a:latin typeface="Times New Roman" pitchFamily="18" charset="0"/>
                <a:cs typeface="Times New Roman" pitchFamily="18" charset="0"/>
              </a:rPr>
              <a:t>for example, in Mississippi, the malicious killing of pet is up to $1,000 or no more than 6 months in jail</a:t>
            </a:r>
          </a:p>
          <a:p>
            <a:pPr marL="0" indent="0">
              <a:buNone/>
            </a:pPr>
            <a:r>
              <a:rPr lang="en-US" sz="1600" dirty="0" smtClean="0">
                <a:latin typeface="Times New Roman" pitchFamily="18" charset="0"/>
                <a:cs typeface="Times New Roman" pitchFamily="18" charset="0"/>
              </a:rPr>
              <a:t>CONCLUSION:   statutory language varies significantly requiring each state’s law’s to be diligently</a:t>
            </a:r>
          </a:p>
          <a:p>
            <a:pPr marL="0" indent="0">
              <a:buNone/>
            </a:pPr>
            <a:r>
              <a:rPr lang="en-US" sz="1600" dirty="0" smtClean="0">
                <a:latin typeface="Times New Roman" pitchFamily="18" charset="0"/>
                <a:cs typeface="Times New Roman" pitchFamily="18" charset="0"/>
              </a:rPr>
              <a:t>	           scrutinized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20000" cy="6494085"/>
          </a:xfrm>
          <a:prstGeom prst="rect">
            <a:avLst/>
          </a:prstGeom>
          <a:noFill/>
        </p:spPr>
        <p:txBody>
          <a:bodyPr wrap="square" rtlCol="0">
            <a:spAutoFit/>
          </a:bodyPr>
          <a:lstStyle/>
          <a:p>
            <a:pPr algn="ctr"/>
            <a:r>
              <a:rPr lang="en-US" sz="3200" b="1" dirty="0">
                <a:solidFill>
                  <a:schemeClr val="accent1"/>
                </a:solidFill>
                <a:latin typeface="Times New Roman" pitchFamily="18" charset="0"/>
                <a:cs typeface="Times New Roman" pitchFamily="18" charset="0"/>
              </a:rPr>
              <a:t>Why is this important?</a:t>
            </a:r>
            <a:endParaRPr lang="en-US" sz="3200" b="1" dirty="0">
              <a:solidFill>
                <a:schemeClr val="accent1"/>
              </a:solidFill>
            </a:endParaRPr>
          </a:p>
          <a:p>
            <a:pPr marL="514350" indent="-514350">
              <a:buFont typeface="+mj-lt"/>
              <a:buAutoNum type="arabicParenR"/>
            </a:pPr>
            <a:endParaRPr lang="en-US" sz="3200" dirty="0" smtClean="0">
              <a:solidFill>
                <a:schemeClr val="accent1"/>
              </a:solidFill>
              <a:latin typeface="Times New Roman" pitchFamily="18" charset="0"/>
              <a:cs typeface="Times New Roman" pitchFamily="18" charset="0"/>
            </a:endParaRPr>
          </a:p>
          <a:p>
            <a:pPr marL="514350" indent="-514350">
              <a:buFont typeface="+mj-lt"/>
              <a:buAutoNum type="arabicParenR"/>
            </a:pPr>
            <a:r>
              <a:rPr lang="en-US" sz="3200" dirty="0" smtClean="0">
                <a:solidFill>
                  <a:schemeClr val="accent1"/>
                </a:solidFill>
                <a:latin typeface="Times New Roman" pitchFamily="18" charset="0"/>
                <a:cs typeface="Times New Roman" pitchFamily="18" charset="0"/>
              </a:rPr>
              <a:t>Animal Abuse Exposes Other Criminal Behavior</a:t>
            </a:r>
            <a:r>
              <a:rPr lang="en-US" sz="3200" dirty="0">
                <a:solidFill>
                  <a:schemeClr val="accent1"/>
                </a:solidFill>
                <a:latin typeface="Times New Roman" pitchFamily="18" charset="0"/>
                <a:cs typeface="Times New Roman" pitchFamily="18" charset="0"/>
              </a:rPr>
              <a:t/>
            </a:r>
            <a:br>
              <a:rPr lang="en-US" sz="3200" dirty="0">
                <a:solidFill>
                  <a:schemeClr val="accent1"/>
                </a:solidFill>
                <a:latin typeface="Times New Roman" pitchFamily="18" charset="0"/>
                <a:cs typeface="Times New Roman" pitchFamily="18" charset="0"/>
              </a:rPr>
            </a:br>
            <a:endParaRPr lang="en-US" sz="3200" dirty="0" smtClean="0">
              <a:solidFill>
                <a:schemeClr val="accent1"/>
              </a:solidFill>
              <a:latin typeface="Times New Roman" pitchFamily="18" charset="0"/>
              <a:cs typeface="Times New Roman" pitchFamily="18" charset="0"/>
            </a:endParaRPr>
          </a:p>
          <a:p>
            <a:pPr marL="514350" indent="-514350">
              <a:buFont typeface="+mj-lt"/>
              <a:buAutoNum type="arabicParenR"/>
            </a:pPr>
            <a:r>
              <a:rPr lang="en-US" sz="3200" dirty="0" smtClean="0">
                <a:solidFill>
                  <a:schemeClr val="accent1"/>
                </a:solidFill>
                <a:latin typeface="Times New Roman" pitchFamily="18" charset="0"/>
                <a:cs typeface="Times New Roman" pitchFamily="18" charset="0"/>
              </a:rPr>
              <a:t>Link Between Animal Abuse and Family Violence</a:t>
            </a:r>
            <a:br>
              <a:rPr lang="en-US" sz="3200" dirty="0" smtClean="0">
                <a:solidFill>
                  <a:schemeClr val="accent1"/>
                </a:solidFill>
                <a:latin typeface="Times New Roman" pitchFamily="18" charset="0"/>
                <a:cs typeface="Times New Roman" pitchFamily="18" charset="0"/>
              </a:rPr>
            </a:br>
            <a:endParaRPr lang="en-US" sz="3200" dirty="0" smtClean="0">
              <a:solidFill>
                <a:schemeClr val="accent1"/>
              </a:solidFill>
              <a:latin typeface="Times New Roman" pitchFamily="18" charset="0"/>
              <a:cs typeface="Times New Roman" pitchFamily="18" charset="0"/>
            </a:endParaRPr>
          </a:p>
          <a:p>
            <a:pPr marL="514350" indent="-514350">
              <a:buFont typeface="+mj-lt"/>
              <a:buAutoNum type="arabicParenR"/>
            </a:pPr>
            <a:r>
              <a:rPr lang="en-US" sz="3200" dirty="0">
                <a:solidFill>
                  <a:schemeClr val="accent1"/>
                </a:solidFill>
                <a:latin typeface="Times New Roman" pitchFamily="18" charset="0"/>
                <a:cs typeface="Times New Roman" pitchFamily="18" charset="0"/>
              </a:rPr>
              <a:t>Role of Pets in American </a:t>
            </a:r>
            <a:r>
              <a:rPr lang="en-US" sz="3200" dirty="0" smtClean="0">
                <a:solidFill>
                  <a:schemeClr val="accent1"/>
                </a:solidFill>
                <a:latin typeface="Times New Roman" pitchFamily="18" charset="0"/>
                <a:cs typeface="Times New Roman" pitchFamily="18" charset="0"/>
              </a:rPr>
              <a:t>Families</a:t>
            </a:r>
            <a:br>
              <a:rPr lang="en-US" sz="3200" dirty="0" smtClean="0">
                <a:solidFill>
                  <a:schemeClr val="accent1"/>
                </a:solidFill>
                <a:latin typeface="Times New Roman" pitchFamily="18" charset="0"/>
                <a:cs typeface="Times New Roman" pitchFamily="18" charset="0"/>
              </a:rPr>
            </a:br>
            <a:endParaRPr lang="en-US" sz="3200" dirty="0">
              <a:solidFill>
                <a:schemeClr val="accent1"/>
              </a:solidFill>
              <a:latin typeface="Times New Roman" pitchFamily="18" charset="0"/>
              <a:cs typeface="Times New Roman" pitchFamily="18" charset="0"/>
            </a:endParaRPr>
          </a:p>
          <a:p>
            <a:pPr marL="514350" indent="-514350">
              <a:buFont typeface="+mj-lt"/>
              <a:buAutoNum type="arabicParenR"/>
            </a:pPr>
            <a:r>
              <a:rPr lang="en-US" sz="3200" dirty="0" smtClean="0">
                <a:solidFill>
                  <a:schemeClr val="accent1"/>
                </a:solidFill>
                <a:latin typeface="Times New Roman" pitchFamily="18" charset="0"/>
                <a:cs typeface="Times New Roman" pitchFamily="18" charset="0"/>
              </a:rPr>
              <a:t>Willingness </a:t>
            </a:r>
            <a:r>
              <a:rPr lang="en-US" sz="3200" dirty="0">
                <a:solidFill>
                  <a:schemeClr val="accent1"/>
                </a:solidFill>
                <a:latin typeface="Times New Roman" pitchFamily="18" charset="0"/>
                <a:cs typeface="Times New Roman" pitchFamily="18" charset="0"/>
              </a:rPr>
              <a:t>to Discuss Animal Abuse vs. Child/Domestic </a:t>
            </a:r>
            <a:r>
              <a:rPr lang="en-US" sz="3200" dirty="0" smtClean="0">
                <a:solidFill>
                  <a:schemeClr val="accent1"/>
                </a:solidFill>
                <a:latin typeface="Times New Roman" pitchFamily="18" charset="0"/>
                <a:cs typeface="Times New Roman" pitchFamily="18" charset="0"/>
              </a:rPr>
              <a:t>Violence</a:t>
            </a:r>
            <a:br>
              <a:rPr lang="en-US" sz="3200" dirty="0" smtClean="0">
                <a:solidFill>
                  <a:schemeClr val="accent1"/>
                </a:solidFill>
                <a:latin typeface="Times New Roman" pitchFamily="18" charset="0"/>
                <a:cs typeface="Times New Roman" pitchFamily="18" charset="0"/>
              </a:rPr>
            </a:br>
            <a:endParaRPr lang="en-US" sz="3200" dirty="0" smtClean="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600" b="1" dirty="0" smtClean="0">
                <a:latin typeface="Times New Roman" pitchFamily="18" charset="0"/>
                <a:cs typeface="Times New Roman" pitchFamily="18" charset="0"/>
              </a:rPr>
              <a:t>NEW YORK ANIMAL CRUELTY STATUTE</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Citation: McKinney's Ag. and </a:t>
            </a:r>
            <a:r>
              <a:rPr lang="en-US" sz="1400" dirty="0" err="1" smtClean="0">
                <a:latin typeface="Times New Roman" pitchFamily="18" charset="0"/>
                <a:cs typeface="Times New Roman" pitchFamily="18" charset="0"/>
              </a:rPr>
              <a:t>Mkts</a:t>
            </a:r>
            <a:r>
              <a:rPr lang="en-US" sz="1400" dirty="0" smtClean="0">
                <a:latin typeface="Times New Roman" pitchFamily="18" charset="0"/>
                <a:cs typeface="Times New Roman" pitchFamily="18" charset="0"/>
              </a:rPr>
              <a:t> Law § 331-379; McKinney's Penal Law § 130.20; NY AG. &amp; MKTS §§ 331 - 379; NY PENAL LAW § 130.20</a:t>
            </a:r>
            <a:endParaRPr lang="en-US" sz="1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524000"/>
            <a:ext cx="8503920" cy="4800600"/>
          </a:xfrm>
        </p:spPr>
        <p:txBody>
          <a:bodyPr>
            <a:noAutofit/>
          </a:bodyPr>
          <a:lstStyle/>
          <a:p>
            <a:pPr>
              <a:spcBef>
                <a:spcPts val="0"/>
              </a:spcBef>
              <a:spcAft>
                <a:spcPts val="600"/>
              </a:spcAft>
            </a:pPr>
            <a:r>
              <a:rPr lang="en-US" sz="2000" dirty="0" smtClean="0">
                <a:latin typeface="Times New Roman" pitchFamily="18" charset="0"/>
                <a:cs typeface="Times New Roman" pitchFamily="18" charset="0"/>
              </a:rPr>
              <a:t>Summary:</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Sections 353 and 353-a are NY’s anti-cruelty provisions. "Animal" includes every living creature except a human being.</a:t>
            </a:r>
          </a:p>
          <a:p>
            <a:pPr>
              <a:spcBef>
                <a:spcPts val="0"/>
              </a:spcBef>
              <a:spcAft>
                <a:spcPts val="600"/>
              </a:spcAft>
            </a:pPr>
            <a:r>
              <a:rPr lang="en-US" sz="2000" dirty="0" smtClean="0">
                <a:latin typeface="Times New Roman" pitchFamily="18" charset="0"/>
                <a:cs typeface="Times New Roman" pitchFamily="18" charset="0"/>
              </a:rPr>
              <a:t>§ 353. Overdriving, torturing and injuring animals; failure to provide proper sustenance</a:t>
            </a:r>
          </a:p>
          <a:p>
            <a:pPr marL="457200" indent="0">
              <a:spcBef>
                <a:spcPts val="0"/>
              </a:spcBef>
              <a:spcAft>
                <a:spcPts val="600"/>
              </a:spcAft>
              <a:buNone/>
            </a:pPr>
            <a:r>
              <a:rPr lang="en-US" sz="1800" dirty="0" smtClean="0">
                <a:latin typeface="Times New Roman" pitchFamily="18" charset="0"/>
                <a:cs typeface="Times New Roman" pitchFamily="18" charset="0"/>
              </a:rPr>
              <a:t>A person who overdrives, overloads, tortures or cruelly beats or unjustifiably injures, maims, mutilates or kills any animal, whether wild or tame, and whether belonging to himself or to another, or deprives any animal of necessary sustenance, food or drink, or neglects or refuses to furnish it such sustenance or drink, or causes, procures or permits any animal to be overdriven, overloaded, tortured, cruelly beaten, or unjustifiably injured, maimed, mutilated or killed, or to be deprived of necessary food or drink, or who willfully sets on foot, instigates, engages in, or in any way furthers any act of cruelty to any animal, or any act tending to produce such cruelty, is guilty of a class A misdemeanor…</a:t>
            </a:r>
          </a:p>
          <a:p>
            <a:pPr marL="457200" indent="0">
              <a:spcBef>
                <a:spcPts val="0"/>
              </a:spcBef>
              <a:spcAft>
                <a:spcPts val="600"/>
              </a:spcAft>
              <a:buNone/>
            </a:pPr>
            <a:r>
              <a:rPr lang="en-US" sz="1800" dirty="0" smtClean="0">
                <a:latin typeface="Times New Roman" pitchFamily="18" charset="0"/>
                <a:cs typeface="Times New Roman" pitchFamily="18" charset="0"/>
              </a:rPr>
              <a:t>Nothing herein contained shall be construed to prohibit or interfere with any properly conducted scientific tests, experiments or investigations, involving the use of living animals, performed or conducted in laboratories or institutions…</a:t>
            </a:r>
          </a:p>
          <a:p>
            <a:pPr>
              <a:spcBef>
                <a:spcPts val="200"/>
              </a:spcBef>
              <a:spcAft>
                <a:spcPts val="200"/>
              </a:spcAft>
              <a:buNone/>
            </a:pPr>
            <a:endParaRPr lang="en-US" sz="11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sz="2900" b="1" dirty="0" smtClean="0">
                <a:latin typeface="Times New Roman" pitchFamily="18" charset="0"/>
                <a:cs typeface="Times New Roman" pitchFamily="18" charset="0"/>
              </a:rPr>
              <a:t>NEW YORK ANIMAL CRUELTY STATUTE (cont.)</a:t>
            </a:r>
            <a:r>
              <a:rPr lang="en-US" sz="1200" dirty="0" smtClean="0">
                <a:cs typeface="Times New Roman" panose="02020603050405020304" pitchFamily="18" charset="0"/>
              </a:rPr>
              <a:t/>
            </a:r>
            <a:br>
              <a:rPr lang="en-US" sz="1200" dirty="0" smtClean="0">
                <a:cs typeface="Times New Roman" panose="02020603050405020304" pitchFamily="18" charset="0"/>
              </a:rPr>
            </a:br>
            <a:r>
              <a:rPr lang="en-US" sz="1600" dirty="0" smtClean="0">
                <a:latin typeface="Times New Roman" pitchFamily="18" charset="0"/>
                <a:cs typeface="Times New Roman" pitchFamily="18" charset="0"/>
              </a:rPr>
              <a:t>Citation: McKinney's Ag. and </a:t>
            </a:r>
            <a:r>
              <a:rPr lang="en-US" sz="1600" dirty="0" err="1" smtClean="0">
                <a:latin typeface="Times New Roman" pitchFamily="18" charset="0"/>
                <a:cs typeface="Times New Roman" pitchFamily="18" charset="0"/>
              </a:rPr>
              <a:t>Mkts</a:t>
            </a:r>
            <a:r>
              <a:rPr lang="en-US" sz="1600" dirty="0" smtClean="0">
                <a:latin typeface="Times New Roman" pitchFamily="18" charset="0"/>
                <a:cs typeface="Times New Roman" pitchFamily="18" charset="0"/>
              </a:rPr>
              <a:t> Law § 331-379; McKinney's Penal Law § 130.20; NY AG. &amp; MKTS §§ 331 - 379; NY PENAL LAW § 130.20</a:t>
            </a:r>
            <a:endParaRPr lang="en-US" sz="1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1752" y="1371600"/>
            <a:ext cx="8503920" cy="5105400"/>
          </a:xfrm>
        </p:spPr>
        <p:txBody>
          <a:bodyPr>
            <a:normAutofit fontScale="25000" lnSpcReduction="20000"/>
          </a:bodyPr>
          <a:lstStyle/>
          <a:p>
            <a:pPr>
              <a:lnSpc>
                <a:spcPct val="120000"/>
              </a:lnSpc>
              <a:spcBef>
                <a:spcPts val="0"/>
              </a:spcBef>
              <a:spcAft>
                <a:spcPts val="800"/>
              </a:spcAft>
            </a:pPr>
            <a:r>
              <a:rPr lang="en-US" sz="7200" dirty="0" smtClean="0">
                <a:latin typeface="Times New Roman" pitchFamily="18" charset="0"/>
                <a:cs typeface="Times New Roman" pitchFamily="18" charset="0"/>
              </a:rPr>
              <a:t>§ 353-a. Aggravated cruelty to animals</a:t>
            </a:r>
          </a:p>
          <a:p>
            <a:pPr marL="690563" indent="-233363">
              <a:lnSpc>
                <a:spcPct val="120000"/>
              </a:lnSpc>
              <a:spcBef>
                <a:spcPts val="0"/>
              </a:spcBef>
              <a:spcAft>
                <a:spcPts val="800"/>
              </a:spcAft>
              <a:buFont typeface="+mj-lt"/>
              <a:buAutoNum type="arabicPeriod"/>
            </a:pPr>
            <a:r>
              <a:rPr lang="en-US" sz="7200" dirty="0" smtClean="0">
                <a:latin typeface="Times New Roman" pitchFamily="18" charset="0"/>
                <a:cs typeface="Times New Roman" pitchFamily="18" charset="0"/>
              </a:rPr>
              <a:t>A person is guilty of aggravated cruelty to animals when, with no justifiable purpose, he or she intentionally kills or intentionally causes serious physical injury to a companion animal with aggravated cruelty. For purposes of this section, "aggravated cruelty" shall mean conduct which: (</a:t>
            </a:r>
            <a:r>
              <a:rPr lang="en-US" sz="7200" dirty="0" err="1" smtClean="0">
                <a:latin typeface="Times New Roman" pitchFamily="18" charset="0"/>
                <a:cs typeface="Times New Roman" pitchFamily="18" charset="0"/>
              </a:rPr>
              <a:t>i</a:t>
            </a:r>
            <a:r>
              <a:rPr lang="en-US" sz="7200" dirty="0" smtClean="0">
                <a:latin typeface="Times New Roman" pitchFamily="18" charset="0"/>
                <a:cs typeface="Times New Roman" pitchFamily="18" charset="0"/>
              </a:rPr>
              <a:t>) is intended to cause extreme physical pain; or (ii) is done or carried out in an especially depraved or sadistic manner.</a:t>
            </a:r>
          </a:p>
          <a:p>
            <a:pPr marL="690563" indent="-233363">
              <a:lnSpc>
                <a:spcPct val="120000"/>
              </a:lnSpc>
              <a:spcBef>
                <a:spcPts val="0"/>
              </a:spcBef>
              <a:spcAft>
                <a:spcPts val="800"/>
              </a:spcAft>
              <a:buFont typeface="+mj-lt"/>
              <a:buAutoNum type="arabicPeriod"/>
            </a:pPr>
            <a:r>
              <a:rPr lang="en-US" sz="7200" dirty="0" smtClean="0">
                <a:latin typeface="Times New Roman" pitchFamily="18" charset="0"/>
                <a:cs typeface="Times New Roman" pitchFamily="18" charset="0"/>
              </a:rPr>
              <a:t>Nothing contained in this section shall be construed to prohibit or interfere in any way with anyone lawfully engaged in hunting, trapping, or fishing, as provided in article eleven of the environmental conservation law, the dispatch of rabid or diseased animals, as provided in article twenty-one of the public health law, or the dispatch of animals posing a threat to human safety or other animals, where such action is otherwise legally authorized, or any properly conducted scientific tests, experiments, or investigations involving the use of living animals, performed or conducted in laboratories or institutions…</a:t>
            </a:r>
          </a:p>
          <a:p>
            <a:pPr marL="690563" indent="-233363">
              <a:lnSpc>
                <a:spcPct val="120000"/>
              </a:lnSpc>
              <a:spcBef>
                <a:spcPts val="0"/>
              </a:spcBef>
              <a:spcAft>
                <a:spcPts val="800"/>
              </a:spcAft>
              <a:buFont typeface="+mj-lt"/>
              <a:buAutoNum type="arabicPeriod"/>
            </a:pPr>
            <a:r>
              <a:rPr lang="en-US" sz="7200" dirty="0" smtClean="0">
                <a:latin typeface="Times New Roman" pitchFamily="18" charset="0"/>
                <a:cs typeface="Times New Roman" pitchFamily="18" charset="0"/>
              </a:rPr>
              <a:t>Aggravated cruelty to animals is a felony. A defendant convicted of this offense shall be sentenced…to term of imprisonment…which may not exceed two years.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066800"/>
          </a:xfrm>
        </p:spPr>
        <p:txBody>
          <a:bodyPr>
            <a:normAutofit/>
          </a:bodyPr>
          <a:lstStyle/>
          <a:p>
            <a:r>
              <a:rPr lang="en-US" sz="2600" b="1" i="1" dirty="0" smtClean="0">
                <a:latin typeface="Times New Roman" pitchFamily="18" charset="0"/>
                <a:cs typeface="Times New Roman" pitchFamily="18" charset="0"/>
              </a:rPr>
              <a:t>People v. Garcia</a:t>
            </a:r>
            <a:r>
              <a:rPr lang="en-US" sz="1200" b="1" i="1" dirty="0" smtClean="0">
                <a:cs typeface="Times New Roman" panose="02020603050405020304" pitchFamily="18" charset="0"/>
              </a:rPr>
              <a:t/>
            </a:r>
            <a:br>
              <a:rPr lang="en-US" sz="1200" b="1" i="1" dirty="0" smtClean="0">
                <a:cs typeface="Times New Roman" panose="02020603050405020304" pitchFamily="18" charset="0"/>
              </a:rPr>
            </a:br>
            <a:r>
              <a:rPr lang="en-US" sz="1200" b="1" dirty="0" smtClean="0">
                <a:latin typeface="Times New Roman" pitchFamily="18" charset="0"/>
                <a:cs typeface="Times New Roman" pitchFamily="18" charset="0"/>
              </a:rPr>
              <a:t>3 Misc3d 699, 777 NYS2d 846 [Supreme Court, New York County 2004], </a:t>
            </a:r>
            <a:r>
              <a:rPr lang="en-US" sz="1200" b="1" dirty="0" err="1" smtClean="0">
                <a:latin typeface="Times New Roman" pitchFamily="18" charset="0"/>
                <a:cs typeface="Times New Roman" pitchFamily="18" charset="0"/>
              </a:rPr>
              <a:t>aff’d</a:t>
            </a:r>
            <a:r>
              <a:rPr lang="en-US" sz="1200" b="1" dirty="0" smtClean="0">
                <a:latin typeface="Times New Roman" pitchFamily="18" charset="0"/>
                <a:cs typeface="Times New Roman" pitchFamily="18" charset="0"/>
              </a:rPr>
              <a:t> as modified, 29 AD3d 255, 812 NYS2d 66 [1st Dept 2006], leave to appeal denied by, 7 NYS3d 789, 821 NYS2d 818 [2006]; writ of habeas petition denied, Garcia v. Rivera, Not Reported In F Supp2d, 2007 WL 2325928 [SDNY 2007]</a:t>
            </a:r>
            <a:endParaRPr lang="en-US" sz="12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0" indent="0">
              <a:buNone/>
            </a:pPr>
            <a:endParaRPr lang="en-US" sz="2200" dirty="0" smtClean="0">
              <a:latin typeface="+mj-lt"/>
            </a:endParaRPr>
          </a:p>
          <a:p>
            <a:r>
              <a:rPr lang="en-US" sz="2600" dirty="0" smtClean="0">
                <a:latin typeface="Times New Roman" pitchFamily="18" charset="0"/>
                <a:cs typeface="Times New Roman" pitchFamily="18" charset="0"/>
              </a:rPr>
              <a:t>“Pet goldfish were “companion animals” within the meaning of statute prohibiting aggravated cruelty to animals, and therefore defendant who stomped on a boy’s pet goldfish was guilty of violating that statute; goldfish were domesticated inasmuch as they had been adapted to live in close association with humans, and they were being kept as part of boy’s household.  </a:t>
            </a:r>
            <a:r>
              <a:rPr lang="en-US" sz="2600" i="1" dirty="0" smtClean="0">
                <a:latin typeface="Times New Roman" pitchFamily="18" charset="0"/>
                <a:cs typeface="Times New Roman" pitchFamily="18" charset="0"/>
              </a:rPr>
              <a:t>McKinney’s Agriculture and Markets Law §§ 350(5), 353-a(1).”</a:t>
            </a:r>
            <a:endParaRPr lang="en-US" sz="2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sz="2900" b="1" dirty="0" smtClean="0">
                <a:latin typeface="Times New Roman" pitchFamily="18" charset="0"/>
                <a:cs typeface="Times New Roman" pitchFamily="18" charset="0"/>
              </a:rPr>
              <a:t>CALIFORNIA ANIMAL CRUELTY STATUTE</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California Penal Code Sections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Citation: Cal. Penal Code §§ 286.5; 596 - 600.5;  CA PENAL §§ 286.5; 596 - 600.5</a:t>
            </a:r>
            <a:endParaRPr lang="en-US" sz="1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447800"/>
            <a:ext cx="8503920" cy="4876800"/>
          </a:xfrm>
        </p:spPr>
        <p:txBody>
          <a:bodyPr>
            <a:normAutofit fontScale="25000" lnSpcReduction="20000"/>
          </a:bodyPr>
          <a:lstStyle/>
          <a:p>
            <a:pPr marL="233363" indent="-233363">
              <a:spcBef>
                <a:spcPts val="400"/>
              </a:spcBef>
              <a:spcAft>
                <a:spcPts val="600"/>
              </a:spcAft>
            </a:pPr>
            <a:r>
              <a:rPr lang="en-US" sz="7000" dirty="0" smtClean="0">
                <a:latin typeface="Times New Roman" pitchFamily="18" charset="0"/>
                <a:cs typeface="Times New Roman" pitchFamily="18" charset="0"/>
              </a:rPr>
              <a:t>Summary:  California’s anti-cruelty statute is Section 597 of the Penal Code.</a:t>
            </a:r>
          </a:p>
          <a:p>
            <a:pPr>
              <a:spcBef>
                <a:spcPts val="400"/>
              </a:spcBef>
              <a:spcAft>
                <a:spcPts val="400"/>
              </a:spcAft>
            </a:pPr>
            <a:r>
              <a:rPr lang="en-US" sz="7000" dirty="0" smtClean="0">
                <a:latin typeface="Times New Roman" pitchFamily="18" charset="0"/>
                <a:cs typeface="Times New Roman" pitchFamily="18" charset="0"/>
              </a:rPr>
              <a:t>Section 597:</a:t>
            </a:r>
          </a:p>
          <a:p>
            <a:pPr marL="690563" indent="-233363">
              <a:spcBef>
                <a:spcPts val="400"/>
              </a:spcBef>
              <a:spcAft>
                <a:spcPts val="600"/>
              </a:spcAft>
              <a:buFont typeface="+mj-lt"/>
              <a:buAutoNum type="alphaLcPeriod"/>
            </a:pPr>
            <a:r>
              <a:rPr lang="en-US" sz="7000" dirty="0" smtClean="0">
                <a:latin typeface="Times New Roman" pitchFamily="18" charset="0"/>
                <a:cs typeface="Times New Roman" pitchFamily="18" charset="0"/>
              </a:rPr>
              <a:t>…every person who maliciously and intentionally maims, mutilates, tortures, or wounds a living animal, or maliciously and intentionally kills an animal, is guilty of a crime…</a:t>
            </a:r>
          </a:p>
          <a:p>
            <a:pPr marL="690563" indent="-233363">
              <a:spcBef>
                <a:spcPts val="400"/>
              </a:spcBef>
              <a:spcAft>
                <a:spcPts val="600"/>
              </a:spcAft>
              <a:buFont typeface="+mj-lt"/>
              <a:buAutoNum type="alphaLcPeriod"/>
            </a:pPr>
            <a:r>
              <a:rPr lang="en-US" sz="7000" dirty="0" smtClean="0">
                <a:latin typeface="Times New Roman" pitchFamily="18" charset="0"/>
                <a:cs typeface="Times New Roman" pitchFamily="18" charset="0"/>
              </a:rPr>
              <a:t>Except as otherwise provided in subdivision (a) or (c), every person who overdrives, overloads, drives when overloaded, overworks, tortures, torments, deprives of necessary sustenance, drink, or shelter, cruelly beats, mutilates, or cruelly kills any animal, or causes or procures any animal to be so overdriven, overloaded, driven when overloaded, overworked, tortured, tormented, deprived of necessary sustenance, drink, shelter, or to be cruelly beaten, mutilated, or cruelly killed; and whoever, having the charge or custody of any animal, either as owner or otherwise, subjects any animal to needless suffering, or inflicts unnecessary cruelty upon the animal, or in any manner abuses any animal, or fails to provide the animal with proper food, drink, or shelter or protection from the weather, or who drives, rides, or otherwise uses the animal when unfit for labor, is, for each offense, guilty of a crime…</a:t>
            </a:r>
          </a:p>
          <a:p>
            <a:pPr marL="690563" indent="-233363">
              <a:spcBef>
                <a:spcPts val="400"/>
              </a:spcBef>
              <a:spcAft>
                <a:spcPts val="600"/>
              </a:spcAft>
              <a:buFont typeface="+mj-lt"/>
              <a:buAutoNum type="alphaLcPeriod"/>
            </a:pPr>
            <a:r>
              <a:rPr lang="en-US" sz="7000" dirty="0" smtClean="0">
                <a:latin typeface="Times New Roman" pitchFamily="18" charset="0"/>
                <a:cs typeface="Times New Roman" pitchFamily="18" charset="0"/>
              </a:rPr>
              <a:t>Every person who maliciously and intentionally maims, mutilates, or tortures any mammal, bird, reptile, amphibian, or fish, as described in subdivision (e), is guilty of a crime.....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Autofit/>
          </a:bodyPr>
          <a:lstStyle/>
          <a:p>
            <a:r>
              <a:rPr lang="en-US" sz="2600" b="1" dirty="0" smtClean="0">
                <a:latin typeface="Times New Roman" pitchFamily="18" charset="0"/>
                <a:cs typeface="Times New Roman" pitchFamily="18" charset="0"/>
              </a:rPr>
              <a:t>ILLINOIS ANIMAL CRUELTY STATUTE</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1500" dirty="0" smtClean="0">
                <a:latin typeface="Times New Roman" pitchFamily="18" charset="0"/>
                <a:cs typeface="Times New Roman" pitchFamily="18" charset="0"/>
              </a:rPr>
              <a:t>Illinois Compiled Statutes Annotated.</a:t>
            </a:r>
            <a:br>
              <a:rPr lang="en-US" sz="1500" dirty="0" smtClean="0">
                <a:latin typeface="Times New Roman" pitchFamily="18" charset="0"/>
                <a:cs typeface="Times New Roman" pitchFamily="18" charset="0"/>
              </a:rPr>
            </a:br>
            <a:r>
              <a:rPr lang="en-US" sz="1500" dirty="0" smtClean="0">
                <a:latin typeface="Times New Roman" pitchFamily="18" charset="0"/>
                <a:cs typeface="Times New Roman" pitchFamily="18" charset="0"/>
              </a:rPr>
              <a:t>Chapter 510. Animals. Act 70. Humane Care for Animals Act.</a:t>
            </a:r>
            <a:endParaRPr lang="en-US" sz="15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447800"/>
            <a:ext cx="8839200" cy="4953000"/>
          </a:xfrm>
        </p:spPr>
        <p:txBody>
          <a:bodyPr>
            <a:noAutofit/>
          </a:bodyPr>
          <a:lstStyle/>
          <a:p>
            <a:pPr marL="233363" indent="-233363">
              <a:spcBef>
                <a:spcPts val="0"/>
              </a:spcBef>
              <a:spcAft>
                <a:spcPts val="1000"/>
              </a:spcAft>
            </a:pPr>
            <a:r>
              <a:rPr lang="en-US" sz="1950" dirty="0" smtClean="0">
                <a:latin typeface="Times New Roman" pitchFamily="18" charset="0"/>
                <a:cs typeface="Times New Roman" pitchFamily="18" charset="0"/>
              </a:rPr>
              <a:t>Summary:  The Humane Care of Animals Act is a comprehensive statute providing the State's anti-cruelty provisions. "Animal" means every living creature, domestic or wild, but does not include man. An individual is guilty of a Class B misdemeanor for the first offense and a second or subsequent violation is a Class 4 felony with every day that a violation continues constituting a separate offense. The cruelty provisions are listed at 510 ILCS 70/3.01, 3.02, and 3.03. The owner's duty provisions (510 ILCS 70/3) spell out what care an owner must provide and the legal consequences of neglect. </a:t>
            </a:r>
          </a:p>
          <a:p>
            <a:pPr marL="233363" indent="-233363">
              <a:spcBef>
                <a:spcPts val="0"/>
              </a:spcBef>
              <a:spcAft>
                <a:spcPts val="1000"/>
              </a:spcAft>
            </a:pPr>
            <a:r>
              <a:rPr lang="en-US" sz="1950" dirty="0" smtClean="0">
                <a:latin typeface="Times New Roman" pitchFamily="18" charset="0"/>
                <a:cs typeface="Times New Roman" pitchFamily="18" charset="0"/>
              </a:rPr>
              <a:t>510 ILCS 70/3.01:  Cruel treatment. No person or owner may beat, cruelly treat, torment, starve, overwork or otherwise abuse any animal. No owner may abandon any animal where it may become a public charge or may suffer injury, hunger or exposure.</a:t>
            </a:r>
          </a:p>
          <a:p>
            <a:pPr marL="233363" indent="-233363">
              <a:spcBef>
                <a:spcPts val="0"/>
              </a:spcBef>
              <a:spcAft>
                <a:spcPts val="1000"/>
              </a:spcAft>
            </a:pPr>
            <a:r>
              <a:rPr lang="en-US" sz="1950" dirty="0" smtClean="0">
                <a:latin typeface="Times New Roman" pitchFamily="18" charset="0"/>
                <a:cs typeface="Times New Roman" pitchFamily="18" charset="0"/>
              </a:rPr>
              <a:t>510 ILCS 70/3.02:  Aggravated cruelty.</a:t>
            </a:r>
          </a:p>
          <a:p>
            <a:pPr marL="690563" indent="-233363">
              <a:spcBef>
                <a:spcPts val="0"/>
              </a:spcBef>
              <a:spcAft>
                <a:spcPts val="1000"/>
              </a:spcAft>
              <a:buFont typeface="+mj-lt"/>
              <a:buAutoNum type="alphaLcPeriod"/>
            </a:pPr>
            <a:r>
              <a:rPr lang="en-US" sz="1950" dirty="0" smtClean="0">
                <a:latin typeface="Times New Roman" pitchFamily="18" charset="0"/>
                <a:cs typeface="Times New Roman" pitchFamily="18" charset="0"/>
              </a:rPr>
              <a:t>No person may intentionally commit an act that causes a companion animal to suffer serious injury or death.</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219200"/>
          </a:xfrm>
        </p:spPr>
        <p:txBody>
          <a:bodyPr>
            <a:normAutofit fontScale="90000"/>
          </a:bodyPr>
          <a:lstStyle/>
          <a:p>
            <a:r>
              <a:rPr lang="en-US" sz="2400" b="1" dirty="0" smtClean="0">
                <a:cs typeface="Times New Roman" panose="02020603050405020304" pitchFamily="18" charset="0"/>
              </a:rPr>
              <a:t/>
            </a:r>
            <a:br>
              <a:rPr lang="en-US" sz="2400" b="1" dirty="0" smtClean="0">
                <a:cs typeface="Times New Roman" panose="02020603050405020304" pitchFamily="18" charset="0"/>
              </a:rPr>
            </a:br>
            <a:r>
              <a:rPr lang="en-US" sz="2400" b="1" dirty="0" smtClean="0">
                <a:cs typeface="Times New Roman" panose="02020603050405020304" pitchFamily="18" charset="0"/>
              </a:rPr>
              <a:t/>
            </a:r>
            <a:br>
              <a:rPr lang="en-US" sz="2400" b="1" dirty="0" smtClean="0">
                <a:cs typeface="Times New Roman" panose="02020603050405020304" pitchFamily="18" charset="0"/>
              </a:rPr>
            </a:br>
            <a:r>
              <a:rPr lang="en-US" sz="2900" b="1" dirty="0" smtClean="0">
                <a:latin typeface="Times New Roman" pitchFamily="18" charset="0"/>
                <a:cs typeface="Times New Roman" pitchFamily="18" charset="0"/>
              </a:rPr>
              <a:t>ILLINOIS CRUELTY STATUTE (cont.)</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Illinois Compiled Statutes Annotated.</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Chapter 510. Animals. Act 70. Humane Care for Animals Act. </a:t>
            </a:r>
            <a:r>
              <a:rPr lang="en-US" sz="2400" b="1" dirty="0" smtClean="0">
                <a:cs typeface="Times New Roman" panose="02020603050405020304" pitchFamily="18" charset="0"/>
              </a:rPr>
              <a:t/>
            </a:r>
            <a:br>
              <a:rPr lang="en-US" sz="2400" b="1" dirty="0" smtClean="0">
                <a:cs typeface="Times New Roman" panose="02020603050405020304" pitchFamily="18" charset="0"/>
              </a:rPr>
            </a:br>
            <a:endParaRPr lang="en-US" sz="2400" dirty="0"/>
          </a:p>
        </p:txBody>
      </p:sp>
      <p:sp>
        <p:nvSpPr>
          <p:cNvPr id="3" name="Content Placeholder 2"/>
          <p:cNvSpPr>
            <a:spLocks noGrp="1"/>
          </p:cNvSpPr>
          <p:nvPr>
            <p:ph sz="quarter" idx="1"/>
          </p:nvPr>
        </p:nvSpPr>
        <p:spPr>
          <a:xfrm>
            <a:off x="301752" y="1447800"/>
            <a:ext cx="8503920" cy="5257800"/>
          </a:xfrm>
        </p:spPr>
        <p:txBody>
          <a:bodyPr>
            <a:normAutofit fontScale="25000" lnSpcReduction="20000"/>
          </a:bodyPr>
          <a:lstStyle/>
          <a:p>
            <a:pPr marL="233363" indent="-233363">
              <a:lnSpc>
                <a:spcPct val="120000"/>
              </a:lnSpc>
              <a:spcBef>
                <a:spcPts val="0"/>
              </a:spcBef>
              <a:spcAft>
                <a:spcPts val="600"/>
              </a:spcAft>
            </a:pPr>
            <a:r>
              <a:rPr lang="en-US" sz="6800" dirty="0" smtClean="0">
                <a:latin typeface="Times New Roman" pitchFamily="18" charset="0"/>
                <a:cs typeface="Times New Roman" pitchFamily="18" charset="0"/>
              </a:rPr>
              <a:t>510 ILCS 70/3.03:  Animal torture.</a:t>
            </a:r>
          </a:p>
          <a:p>
            <a:pPr marL="690563" indent="-233363">
              <a:lnSpc>
                <a:spcPct val="120000"/>
              </a:lnSpc>
              <a:spcBef>
                <a:spcPts val="0"/>
              </a:spcBef>
              <a:spcAft>
                <a:spcPts val="600"/>
              </a:spcAft>
              <a:buFont typeface="+mj-lt"/>
              <a:buAutoNum type="alphaLcPeriod"/>
            </a:pPr>
            <a:r>
              <a:rPr lang="en-US" sz="6800" dirty="0" smtClean="0">
                <a:latin typeface="Times New Roman" pitchFamily="18" charset="0"/>
                <a:cs typeface="Times New Roman" pitchFamily="18" charset="0"/>
              </a:rPr>
              <a:t>A person commits animal torture when that person without legal justification knowingly or intentionally tortures an animal. For purposes of this Section, and subject to subsection (b), "torture" means infliction of or subjection to extreme physical pain, motivated by an intent to increase or prolong the pain, suffering, or agony of the animal.</a:t>
            </a:r>
          </a:p>
          <a:p>
            <a:pPr marL="690563" indent="-233363">
              <a:lnSpc>
                <a:spcPct val="120000"/>
              </a:lnSpc>
              <a:spcBef>
                <a:spcPts val="0"/>
              </a:spcBef>
              <a:spcAft>
                <a:spcPts val="600"/>
              </a:spcAft>
              <a:buFont typeface="+mj-lt"/>
              <a:buAutoNum type="alphaLcPeriod"/>
            </a:pPr>
            <a:r>
              <a:rPr lang="en-US" sz="6800" dirty="0" smtClean="0">
                <a:latin typeface="Times New Roman" pitchFamily="18" charset="0"/>
                <a:cs typeface="Times New Roman" pitchFamily="18" charset="0"/>
              </a:rPr>
              <a:t>For the purposes of this Section, "animal torture" does not include any death, harm, or injury caused to any animal by any of the following activities:</a:t>
            </a:r>
          </a:p>
          <a:p>
            <a:pPr marL="1147763" indent="-233363">
              <a:lnSpc>
                <a:spcPct val="120000"/>
              </a:lnSpc>
              <a:spcBef>
                <a:spcPts val="0"/>
              </a:spcBef>
              <a:spcAft>
                <a:spcPts val="600"/>
              </a:spcAft>
              <a:buAutoNum type="arabicParenBoth"/>
            </a:pPr>
            <a:r>
              <a:rPr lang="en-US" sz="6800" dirty="0" smtClean="0">
                <a:latin typeface="Times New Roman" pitchFamily="18" charset="0"/>
                <a:cs typeface="Times New Roman" pitchFamily="18" charset="0"/>
              </a:rPr>
              <a:t>any hunting, fishing, trapping, or other activity allowed under the Wildlife Code, the Wildlife Habitat Management Areas Act, or the Fish and Aquatic Life Code;</a:t>
            </a:r>
          </a:p>
          <a:p>
            <a:pPr marL="1147763" indent="-233363">
              <a:lnSpc>
                <a:spcPct val="120000"/>
              </a:lnSpc>
              <a:spcBef>
                <a:spcPts val="0"/>
              </a:spcBef>
              <a:spcAft>
                <a:spcPts val="600"/>
              </a:spcAft>
              <a:buAutoNum type="arabicParenBoth"/>
            </a:pPr>
            <a:r>
              <a:rPr lang="en-US" sz="6800" dirty="0" smtClean="0">
                <a:latin typeface="Times New Roman" pitchFamily="18" charset="0"/>
                <a:cs typeface="Times New Roman" pitchFamily="18" charset="0"/>
              </a:rPr>
              <a:t>any alteration or destruction of any animal done by any person or unit of government pursuant to statute, ordinance, court order, or the direction of a licensed veterinarian;</a:t>
            </a:r>
          </a:p>
          <a:p>
            <a:pPr marL="1147763" indent="-233363">
              <a:lnSpc>
                <a:spcPct val="120000"/>
              </a:lnSpc>
              <a:spcBef>
                <a:spcPts val="0"/>
              </a:spcBef>
              <a:spcAft>
                <a:spcPts val="600"/>
              </a:spcAft>
              <a:buAutoNum type="arabicParenBoth"/>
            </a:pPr>
            <a:r>
              <a:rPr lang="en-US" sz="6800" dirty="0" smtClean="0">
                <a:latin typeface="Times New Roman" pitchFamily="18" charset="0"/>
                <a:cs typeface="Times New Roman" pitchFamily="18" charset="0"/>
              </a:rPr>
              <a:t>any alteration or destruction of any animal by any person for any legitimate purpose, including, but not limited to: castration, culling, declawing, </a:t>
            </a:r>
            <a:r>
              <a:rPr lang="en-US" sz="6800" dirty="0" err="1" smtClean="0">
                <a:latin typeface="Times New Roman" pitchFamily="18" charset="0"/>
                <a:cs typeface="Times New Roman" pitchFamily="18" charset="0"/>
              </a:rPr>
              <a:t>defanging</a:t>
            </a:r>
            <a:r>
              <a:rPr lang="en-US" sz="6800" dirty="0" smtClean="0">
                <a:latin typeface="Times New Roman" pitchFamily="18" charset="0"/>
                <a:cs typeface="Times New Roman" pitchFamily="18" charset="0"/>
              </a:rPr>
              <a:t>, ear cropping, euthanasia, gelding, grooming, neutering, polling, shearing, shoeing, slaughtering, spaying, tail docking, and vivisection; and</a:t>
            </a:r>
          </a:p>
          <a:p>
            <a:pPr marL="1147763" indent="-233363">
              <a:lnSpc>
                <a:spcPct val="120000"/>
              </a:lnSpc>
              <a:spcBef>
                <a:spcPts val="0"/>
              </a:spcBef>
              <a:spcAft>
                <a:spcPts val="600"/>
              </a:spcAft>
              <a:buAutoNum type="arabicParenBoth"/>
            </a:pPr>
            <a:r>
              <a:rPr lang="en-US" sz="6800" dirty="0" smtClean="0">
                <a:latin typeface="Times New Roman" pitchFamily="18" charset="0"/>
                <a:cs typeface="Times New Roman" pitchFamily="18" charset="0"/>
              </a:rPr>
              <a:t>any other activity that may be lawfully done to an animal.</a:t>
            </a:r>
          </a:p>
          <a:p>
            <a:endParaRPr lang="en-US" sz="1100"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Autofit/>
          </a:bodyPr>
          <a:lstStyle/>
          <a:p>
            <a:r>
              <a:rPr lang="en-US" sz="2800" b="1" dirty="0" smtClean="0">
                <a:latin typeface="Times New Roman" pitchFamily="18" charset="0"/>
                <a:cs typeface="Times New Roman" pitchFamily="18" charset="0"/>
              </a:rPr>
              <a:t>VIRGINIA ANIMAL CRUELTY STATUTE</a:t>
            </a:r>
            <a:r>
              <a:rPr lang="en-US" sz="1000" b="1" dirty="0" smtClean="0">
                <a:latin typeface="Times New Roman" pitchFamily="18" charset="0"/>
                <a:cs typeface="Times New Roman" pitchFamily="18" charset="0"/>
              </a:rPr>
              <a:t/>
            </a:r>
            <a:br>
              <a:rPr lang="en-US" sz="1000" b="1"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Va. Code Ann. §§ 3.2-6500 - 6590; Va. Code Ann. § 18.2-361;</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Citation: VA ST § 3.2-6500 - 6590; VA ST § 18.2-361 </a:t>
            </a:r>
            <a:endParaRPr lang="en-US" sz="1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1752" y="1447800"/>
            <a:ext cx="8503920" cy="5257800"/>
          </a:xfrm>
        </p:spPr>
        <p:txBody>
          <a:bodyPr>
            <a:noAutofit/>
          </a:bodyPr>
          <a:lstStyle/>
          <a:p>
            <a:pPr marL="233363" indent="-233363">
              <a:spcBef>
                <a:spcPts val="0"/>
              </a:spcBef>
              <a:spcAft>
                <a:spcPts val="600"/>
              </a:spcAft>
            </a:pPr>
            <a:r>
              <a:rPr lang="en-US" sz="1450" dirty="0" smtClean="0">
                <a:latin typeface="Times New Roman" pitchFamily="18" charset="0"/>
                <a:cs typeface="Times New Roman" pitchFamily="18" charset="0"/>
              </a:rPr>
              <a:t>Summary:  Virginia's statutes set forth in Title 3.2, the Comprehensive Animal Care laws, provides Virginia's anti-cruelty provisions. For the purposes of § 3.2-6570, the operative animal cruelty law, animal means any nonhuman vertebrate species including fish except those fish captured and killed or disposed of in a reasonable and customary manner. Violations are punishable as a Class 1 misdemeanor but also has a felony component, where torture occurs, certain misdemeanor acts are done "willfully," or a person maliciously deprives any companion animal of necessary food, drink, shelter or emergency veterinary treatment. </a:t>
            </a:r>
          </a:p>
          <a:p>
            <a:pPr marL="233363" indent="-233363">
              <a:spcBef>
                <a:spcPts val="0"/>
              </a:spcBef>
              <a:spcAft>
                <a:spcPts val="600"/>
              </a:spcAft>
            </a:pPr>
            <a:r>
              <a:rPr lang="en-US" sz="1450" dirty="0" smtClean="0">
                <a:latin typeface="Times New Roman" pitchFamily="18" charset="0"/>
                <a:cs typeface="Times New Roman" pitchFamily="18" charset="0"/>
              </a:rPr>
              <a:t>Article 9. Cruelty to Animals § 3.2-6570. Cruelty to animals; penalty</a:t>
            </a:r>
          </a:p>
          <a:p>
            <a:pPr marL="690563" indent="-233363">
              <a:spcBef>
                <a:spcPts val="0"/>
              </a:spcBef>
              <a:spcAft>
                <a:spcPts val="600"/>
              </a:spcAft>
              <a:buFont typeface="+mj-lt"/>
              <a:buAutoNum type="alphaUcPeriod"/>
            </a:pPr>
            <a:r>
              <a:rPr lang="en-US" sz="1450" dirty="0" smtClean="0">
                <a:latin typeface="Times New Roman" pitchFamily="18" charset="0"/>
                <a:cs typeface="Times New Roman" pitchFamily="18" charset="0"/>
              </a:rPr>
              <a:t>Any person who: (</a:t>
            </a:r>
            <a:r>
              <a:rPr lang="en-US" sz="1450" dirty="0" err="1" smtClean="0">
                <a:latin typeface="Times New Roman" pitchFamily="18" charset="0"/>
                <a:cs typeface="Times New Roman" pitchFamily="18" charset="0"/>
              </a:rPr>
              <a:t>i</a:t>
            </a:r>
            <a:r>
              <a:rPr lang="en-US" sz="1450" dirty="0" smtClean="0">
                <a:latin typeface="Times New Roman" pitchFamily="18" charset="0"/>
                <a:cs typeface="Times New Roman" pitchFamily="18" charset="0"/>
              </a:rPr>
              <a:t>) overrides, overdrives, overloads, tortures, ill-treats, abandons, willfully inflicts inhumane injury or pain not connected with bona fide scientific or medical experimentation, or cruelly or unnecessarily beats, maims, mutilates, or kills any animal, whether belonging to himself or another; (ii) deprives any animal of necessary food, drink, shelter or emergency veterinary treatment; (iii) sores any equine for any purpose or administers drugs or medications to alter or mask such </a:t>
            </a:r>
            <a:r>
              <a:rPr lang="en-US" sz="1450" dirty="0" err="1" smtClean="0">
                <a:latin typeface="Times New Roman" pitchFamily="18" charset="0"/>
                <a:cs typeface="Times New Roman" pitchFamily="18" charset="0"/>
              </a:rPr>
              <a:t>soring</a:t>
            </a:r>
            <a:r>
              <a:rPr lang="en-US" sz="1450" dirty="0" smtClean="0">
                <a:latin typeface="Times New Roman" pitchFamily="18" charset="0"/>
                <a:cs typeface="Times New Roman" pitchFamily="18" charset="0"/>
              </a:rPr>
              <a:t> for the purpose of sale, show, or exhibition of any kind, unless such administration of drugs or medications is within the context of a veterinary client-patient relationship and solely for therapeutic purposes; (iv) willfully sets on foot, instigates, engages in, or in any way furthers any act of cruelty to any animal; (v) carries or causes to be carried by any vehicle, vessel or otherwise any animal in a cruel, brutal, or inhumane manner, so as to produce torture or unnecessary suffering; or (vi) causes any of the above things, or being the owner of such animal permits such acts to be done...</a:t>
            </a:r>
          </a:p>
          <a:p>
            <a:pPr marL="690563" indent="-233363">
              <a:spcBef>
                <a:spcPts val="0"/>
              </a:spcBef>
              <a:spcAft>
                <a:spcPts val="600"/>
              </a:spcAft>
              <a:buFont typeface="+mj-lt"/>
              <a:buAutoNum type="alphaUcPeriod"/>
            </a:pPr>
            <a:r>
              <a:rPr lang="en-US" sz="1450" dirty="0" smtClean="0">
                <a:latin typeface="Times New Roman" pitchFamily="18" charset="0"/>
                <a:cs typeface="Times New Roman" pitchFamily="18" charset="0"/>
              </a:rPr>
              <a:t>Any person who: (</a:t>
            </a:r>
            <a:r>
              <a:rPr lang="en-US" sz="1450" dirty="0" err="1" smtClean="0">
                <a:latin typeface="Times New Roman" pitchFamily="18" charset="0"/>
                <a:cs typeface="Times New Roman" pitchFamily="18" charset="0"/>
              </a:rPr>
              <a:t>i</a:t>
            </a:r>
            <a:r>
              <a:rPr lang="en-US" sz="1450" dirty="0" smtClean="0">
                <a:latin typeface="Times New Roman" pitchFamily="18" charset="0"/>
                <a:cs typeface="Times New Roman" pitchFamily="18" charset="0"/>
              </a:rPr>
              <a:t>) tortures, willfully inflicts [see above]…is guilty of a Class 6 felony…</a:t>
            </a:r>
          </a:p>
          <a:p>
            <a:pPr marL="690563" indent="-233363">
              <a:spcBef>
                <a:spcPts val="0"/>
              </a:spcBef>
              <a:spcAft>
                <a:spcPts val="600"/>
              </a:spcAft>
              <a:buFont typeface="+mj-lt"/>
              <a:buAutoNum type="alphaUcPeriod"/>
            </a:pPr>
            <a:r>
              <a:rPr lang="en-US" sz="1450" dirty="0" smtClean="0">
                <a:latin typeface="Times New Roman" pitchFamily="18" charset="0"/>
                <a:cs typeface="Times New Roman" pitchFamily="18" charset="0"/>
              </a:rPr>
              <a:t>Nothing in this section shall be construed to prohibit the dehorning of cattle conducted in a reasonable and customary manner.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62000"/>
          </a:xfrm>
        </p:spPr>
        <p:txBody>
          <a:bodyPr>
            <a:normAutofit fontScale="90000"/>
          </a:bodyPr>
          <a:lstStyle/>
          <a:p>
            <a:r>
              <a:rPr lang="en-US" sz="2900" b="1" dirty="0" smtClean="0">
                <a:latin typeface="Times New Roman" pitchFamily="18" charset="0"/>
                <a:cs typeface="Times New Roman" pitchFamily="18" charset="0"/>
              </a:rPr>
              <a:t>VIRGINIA ANIMAL CRUELTY STATUTE (cont.)</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Va. Code Ann. §§ 3.2-6500 - 6590; Va. Code Ann. § 18.2-361;</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Citation: VA ST § 3.2-6500 - 6590; VA ST § 18.2-361 </a:t>
            </a:r>
            <a:endParaRPr lang="en-US" sz="1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690563" indent="-233363">
              <a:spcBef>
                <a:spcPts val="0"/>
              </a:spcBef>
              <a:spcAft>
                <a:spcPts val="600"/>
              </a:spcAft>
              <a:buFont typeface="+mj-lt"/>
              <a:buAutoNum type="alphaUcPeriod" startAt="4"/>
            </a:pPr>
            <a:r>
              <a:rPr lang="en-US" sz="1900" dirty="0" smtClean="0">
                <a:latin typeface="Times New Roman" pitchFamily="18" charset="0"/>
                <a:cs typeface="Times New Roman" pitchFamily="18" charset="0"/>
              </a:rPr>
              <a:t>This section shall not prohibit authorized wildlife management activities or hunting, fishing or trapping …to farming activities as provided under this title or regulations adopted hereunder.</a:t>
            </a:r>
          </a:p>
          <a:p>
            <a:pPr marL="690563" indent="-233363">
              <a:spcBef>
                <a:spcPts val="0"/>
              </a:spcBef>
              <a:spcAft>
                <a:spcPts val="600"/>
              </a:spcAft>
              <a:buFont typeface="+mj-lt"/>
              <a:buAutoNum type="alphaUcPeriod" startAt="4"/>
            </a:pPr>
            <a:r>
              <a:rPr lang="en-US" sz="1900" dirty="0" smtClean="0">
                <a:latin typeface="Times New Roman" pitchFamily="18" charset="0"/>
                <a:cs typeface="Times New Roman" pitchFamily="18" charset="0"/>
              </a:rPr>
              <a:t>It is unlawful for any person to kill a domestic dog or cat for the purpose of obtaining the hide, fur or pelt of the dog or cat…</a:t>
            </a:r>
          </a:p>
          <a:p>
            <a:pPr marL="690563" indent="-233363">
              <a:spcBef>
                <a:spcPts val="0"/>
              </a:spcBef>
              <a:spcAft>
                <a:spcPts val="600"/>
              </a:spcAft>
              <a:buFont typeface="+mj-lt"/>
              <a:buAutoNum type="alphaUcPeriod" startAt="4"/>
            </a:pPr>
            <a:r>
              <a:rPr lang="en-US" sz="1900" dirty="0" smtClean="0">
                <a:latin typeface="Times New Roman" pitchFamily="18" charset="0"/>
                <a:cs typeface="Times New Roman" pitchFamily="18" charset="0"/>
              </a:rPr>
              <a:t>Any person who: (</a:t>
            </a:r>
            <a:r>
              <a:rPr lang="en-US" sz="1900" dirty="0" err="1" smtClean="0">
                <a:latin typeface="Times New Roman" pitchFamily="18" charset="0"/>
                <a:cs typeface="Times New Roman" pitchFamily="18" charset="0"/>
              </a:rPr>
              <a:t>i</a:t>
            </a:r>
            <a:r>
              <a:rPr lang="en-US" sz="1900" dirty="0" smtClean="0">
                <a:latin typeface="Times New Roman" pitchFamily="18" charset="0"/>
                <a:cs typeface="Times New Roman" pitchFamily="18" charset="0"/>
              </a:rPr>
              <a:t>) tortures, willfully inflicts inhumane injury or pain not connected with bona fide scientific or medical experimentation or cruelly and unnecessarily beats, maims or mutilates any dog or cat that is a companion animal whether belonging to him or another; and (ii) as a direct result causes the death of such dog or cat that is a companion animal…is guilty of a Class 6 felony. If a dog or cat is attacked on its owner's property by a dog so as to cause injury or death, the owner of the injured dog or cat may use all reasonable and necessary force against the dog at the time of the attack to protect his dog or cat. Such owner may be presumed to have taken necessary and appropriate action to defend his dog or cat and shall therefore be presumed not to have violated this subsection.</a:t>
            </a:r>
            <a:endParaRPr lang="en-US" sz="19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600" b="1" dirty="0" smtClean="0">
                <a:latin typeface="Times New Roman" pitchFamily="18" charset="0"/>
                <a:cs typeface="Times New Roman" pitchFamily="18" charset="0"/>
              </a:rPr>
              <a:t>RHODE ISLAND ANIMAL CRUELTY,</a:t>
            </a:r>
            <a:br>
              <a:rPr lang="en-US" sz="2600" b="1" dirty="0" smtClean="0">
                <a:latin typeface="Times New Roman" pitchFamily="18" charset="0"/>
                <a:cs typeface="Times New Roman" pitchFamily="18" charset="0"/>
              </a:rPr>
            </a:br>
            <a:r>
              <a:rPr lang="en-US" sz="2600" b="1" dirty="0" smtClean="0">
                <a:latin typeface="Times New Roman" pitchFamily="18" charset="0"/>
                <a:cs typeface="Times New Roman" pitchFamily="18" charset="0"/>
              </a:rPr>
              <a:t>ANIMAL FIGHTING AND ANIMAL ADVOCATES</a:t>
            </a:r>
            <a:endParaRPr lang="en-US" sz="2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1752" y="1524000"/>
            <a:ext cx="8503920" cy="5181600"/>
          </a:xfrm>
        </p:spPr>
        <p:txBody>
          <a:bodyPr>
            <a:noAutofit/>
          </a:bodyPr>
          <a:lstStyle/>
          <a:p>
            <a:pPr marL="233363" indent="-233363">
              <a:lnSpc>
                <a:spcPct val="80000"/>
              </a:lnSpc>
              <a:spcBef>
                <a:spcPts val="0"/>
              </a:spcBef>
            </a:pPr>
            <a:r>
              <a:rPr lang="en-US" sz="1450" b="1" dirty="0" smtClean="0">
                <a:latin typeface="Times New Roman" pitchFamily="18" charset="0"/>
                <a:cs typeface="Times New Roman" pitchFamily="18" charset="0"/>
              </a:rPr>
              <a:t>4-1-2. Overwork, mistreatment, or failure to feed animals--Shelter defined</a:t>
            </a:r>
            <a:endParaRPr lang="en-US" sz="1450" dirty="0" smtClean="0">
              <a:latin typeface="Times New Roman" pitchFamily="18" charset="0"/>
              <a:cs typeface="Times New Roman" pitchFamily="18" charset="0"/>
            </a:endParaRPr>
          </a:p>
          <a:p>
            <a:pPr marL="576263" indent="-342900">
              <a:lnSpc>
                <a:spcPct val="80000"/>
              </a:lnSpc>
              <a:spcBef>
                <a:spcPts val="0"/>
              </a:spcBef>
              <a:buNone/>
            </a:pPr>
            <a:r>
              <a:rPr lang="en-US" sz="1450" dirty="0" smtClean="0">
                <a:latin typeface="Times New Roman" pitchFamily="18" charset="0"/>
                <a:cs typeface="Times New Roman" pitchFamily="18" charset="0"/>
              </a:rPr>
              <a:t>(a)	Whoever overdrives, overloads, drives when overloaded, overworks, tortures, torments, deprives of necessary sustenance, cruelly beats, mutilates or cruelly kills, or causes or procures to be so overdriven, overloaded, driven when overloaded, overworked, tortured, tormented, deprived of necessary sustenance, cruelly beaten, mutilated or cruelly killed, any animal, and whoever, having the charge or custody of any animal, either as owner or otherwise, inflicts cruelty upon that animal, or willfully fails to provide that animal with proper food, drink, shelter or protection from the weather... </a:t>
            </a:r>
          </a:p>
          <a:p>
            <a:pPr marL="576263" indent="-342900">
              <a:lnSpc>
                <a:spcPct val="80000"/>
              </a:lnSpc>
              <a:spcBef>
                <a:spcPts val="0"/>
              </a:spcBef>
              <a:buNone/>
            </a:pPr>
            <a:endParaRPr lang="en-US" sz="1000" dirty="0" smtClean="0">
              <a:latin typeface="Times New Roman" pitchFamily="18" charset="0"/>
              <a:cs typeface="Times New Roman" pitchFamily="18" charset="0"/>
            </a:endParaRPr>
          </a:p>
          <a:p>
            <a:pPr marL="233363" indent="-233363">
              <a:lnSpc>
                <a:spcPct val="80000"/>
              </a:lnSpc>
              <a:spcBef>
                <a:spcPts val="0"/>
              </a:spcBef>
            </a:pPr>
            <a:r>
              <a:rPr lang="en-US" sz="1450" b="1" dirty="0" smtClean="0">
                <a:latin typeface="Times New Roman" pitchFamily="18" charset="0"/>
                <a:cs typeface="Times New Roman" pitchFamily="18" charset="0"/>
              </a:rPr>
              <a:t>§ 4-1-3. Unnecessary cruelty</a:t>
            </a:r>
            <a:endParaRPr lang="en-US" sz="1450" dirty="0" smtClean="0">
              <a:latin typeface="Times New Roman" pitchFamily="18" charset="0"/>
              <a:cs typeface="Times New Roman" pitchFamily="18" charset="0"/>
            </a:endParaRPr>
          </a:p>
          <a:p>
            <a:pPr marL="574675" indent="-341313">
              <a:lnSpc>
                <a:spcPct val="80000"/>
              </a:lnSpc>
              <a:spcBef>
                <a:spcPts val="0"/>
              </a:spcBef>
              <a:buNone/>
            </a:pPr>
            <a:r>
              <a:rPr lang="en-US" sz="1450" dirty="0" smtClean="0">
                <a:latin typeface="Times New Roman" pitchFamily="18" charset="0"/>
                <a:cs typeface="Times New Roman" pitchFamily="18" charset="0"/>
              </a:rPr>
              <a:t>(a)   Every owner, possessor, or person having the charge or custody of any animal, who cruelly drives or works that animal when unfit for labor, or cruelly abandons that animal, or who carries that animal or who fails to provide that animal with adequate living conditions ...or causes that animal to be carried, in or upon any vehicle or otherwise in a cruel or inhuman manner, or willfully, intentionally, maliciously, recklessly, and/or knowingly authorizes or permits that animal to be subjected to unnecessary torture, suffering or cruelty of any kind, or who places or causes to have placed on any animal any substance that may produce irritation or pain, or that is declared a hazardous substance by the U.S. food and drug administration or by the state department of health...</a:t>
            </a:r>
          </a:p>
          <a:p>
            <a:pPr marL="233363" indent="-233363">
              <a:lnSpc>
                <a:spcPct val="80000"/>
              </a:lnSpc>
              <a:spcBef>
                <a:spcPts val="0"/>
              </a:spcBef>
              <a:buNone/>
            </a:pPr>
            <a:endParaRPr lang="en-US" sz="1000" dirty="0" smtClean="0">
              <a:latin typeface="Times New Roman" pitchFamily="18" charset="0"/>
              <a:cs typeface="Times New Roman" pitchFamily="18" charset="0"/>
            </a:endParaRPr>
          </a:p>
          <a:p>
            <a:pPr marL="233363" indent="-233363">
              <a:lnSpc>
                <a:spcPct val="80000"/>
              </a:lnSpc>
              <a:spcBef>
                <a:spcPts val="0"/>
              </a:spcBef>
            </a:pPr>
            <a:r>
              <a:rPr lang="en-US" sz="1450" b="1" dirty="0" smtClean="0">
                <a:latin typeface="Times New Roman" pitchFamily="18" charset="0"/>
                <a:cs typeface="Times New Roman" pitchFamily="18" charset="0"/>
              </a:rPr>
              <a:t>§ 4-1-4. Abandonment of infirm animals</a:t>
            </a:r>
            <a:endParaRPr lang="en-US" sz="1450" dirty="0" smtClean="0">
              <a:latin typeface="Times New Roman" pitchFamily="18" charset="0"/>
              <a:cs typeface="Times New Roman" pitchFamily="18" charset="0"/>
            </a:endParaRPr>
          </a:p>
          <a:p>
            <a:pPr marL="457200" indent="0">
              <a:lnSpc>
                <a:spcPct val="80000"/>
              </a:lnSpc>
              <a:spcBef>
                <a:spcPts val="0"/>
              </a:spcBef>
              <a:buNone/>
            </a:pPr>
            <a:r>
              <a:rPr lang="en-US" sz="1450" dirty="0" smtClean="0">
                <a:latin typeface="Times New Roman" pitchFamily="18" charset="0"/>
                <a:cs typeface="Times New Roman" pitchFamily="18" charset="0"/>
              </a:rPr>
              <a:t>If any maimed, sick, infirm, or disabled animal is abandoned to die, by any owner or person having charge of that animal...</a:t>
            </a:r>
          </a:p>
          <a:p>
            <a:pPr marL="233363" indent="0">
              <a:lnSpc>
                <a:spcPct val="80000"/>
              </a:lnSpc>
              <a:spcBef>
                <a:spcPts val="0"/>
              </a:spcBef>
              <a:buNone/>
            </a:pPr>
            <a:endParaRPr lang="en-US" sz="1000" dirty="0" smtClean="0">
              <a:latin typeface="Times New Roman" pitchFamily="18" charset="0"/>
              <a:cs typeface="Times New Roman" pitchFamily="18" charset="0"/>
            </a:endParaRPr>
          </a:p>
          <a:p>
            <a:pPr marL="233363" indent="-233363">
              <a:lnSpc>
                <a:spcPct val="80000"/>
              </a:lnSpc>
              <a:spcBef>
                <a:spcPts val="0"/>
              </a:spcBef>
            </a:pPr>
            <a:r>
              <a:rPr lang="en-US" sz="1450" b="1" dirty="0" smtClean="0">
                <a:latin typeface="Times New Roman" pitchFamily="18" charset="0"/>
                <a:cs typeface="Times New Roman" pitchFamily="18" charset="0"/>
              </a:rPr>
              <a:t>§ 4-1-5. Malicious injury to or killing of animals</a:t>
            </a:r>
            <a:endParaRPr lang="en-US" sz="1450" dirty="0" smtClean="0">
              <a:latin typeface="Times New Roman" pitchFamily="18" charset="0"/>
              <a:cs typeface="Times New Roman" pitchFamily="18" charset="0"/>
            </a:endParaRPr>
          </a:p>
          <a:p>
            <a:pPr marL="574675" indent="-341313">
              <a:lnSpc>
                <a:spcPct val="80000"/>
              </a:lnSpc>
              <a:spcBef>
                <a:spcPts val="0"/>
              </a:spcBef>
              <a:buNone/>
            </a:pPr>
            <a:r>
              <a:rPr lang="en-US" sz="1450" dirty="0" smtClean="0">
                <a:latin typeface="Times New Roman" pitchFamily="18" charset="0"/>
                <a:cs typeface="Times New Roman" pitchFamily="18" charset="0"/>
              </a:rPr>
              <a:t>(a)   Every person who cuts out the tongue or otherwise dismembers any animal, maliciously, or maliciously kills or wounds any animal, or maliciously administers poison to or exposes any poisonous substance with intent that the poison shall be taken or swallowed by any animal, or who maliciously exposes poisoned meat with intent that the poisoned meat is taken or swallowed by any wild animal...</a:t>
            </a:r>
          </a:p>
          <a:p>
            <a:pPr marL="0" indent="0" algn="ctr">
              <a:lnSpc>
                <a:spcPct val="80000"/>
              </a:lnSpc>
              <a:spcBef>
                <a:spcPts val="0"/>
              </a:spcBef>
              <a:buNone/>
            </a:pPr>
            <a:r>
              <a:rPr lang="en-US" sz="1600" dirty="0" smtClean="0">
                <a:latin typeface="Times New Roman" pitchFamily="18" charset="0"/>
                <a:cs typeface="Times New Roman" pitchFamily="18" charset="0"/>
              </a:rPr>
              <a:t>…</a:t>
            </a:r>
          </a:p>
          <a:p>
            <a:pPr>
              <a:lnSpc>
                <a:spcPct val="80000"/>
              </a:lnSpc>
              <a:buNone/>
            </a:pPr>
            <a:endParaRPr lang="en-US" sz="102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Times New Roman" pitchFamily="18" charset="0"/>
                <a:cs typeface="Times New Roman" pitchFamily="18" charset="0"/>
              </a:rPr>
              <a:t>RHODE ISLAND ANIMAL CRUELTY,</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ANIMAL FIGHTING AND ANIMAL ADVOCATES (cont.)</a:t>
            </a:r>
            <a:endParaRPr lang="en-US" sz="2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233363" indent="-233363">
              <a:spcBef>
                <a:spcPts val="0"/>
              </a:spcBef>
              <a:spcAft>
                <a:spcPts val="600"/>
              </a:spcAft>
            </a:pPr>
            <a:r>
              <a:rPr lang="en-US" sz="1400" b="1" dirty="0" smtClean="0">
                <a:latin typeface="Times New Roman" panose="02020603050405020304" pitchFamily="18" charset="0"/>
                <a:cs typeface="Times New Roman" panose="02020603050405020304" pitchFamily="18" charset="0"/>
              </a:rPr>
              <a:t>4-1-9. Animal fighting. –</a:t>
            </a:r>
            <a:endParaRPr lang="en-US" sz="1400" dirty="0" smtClean="0">
              <a:latin typeface="Times New Roman" panose="02020603050405020304" pitchFamily="18" charset="0"/>
              <a:cs typeface="Times New Roman" panose="02020603050405020304" pitchFamily="18" charset="0"/>
            </a:endParaRPr>
          </a:p>
          <a:p>
            <a:pPr marL="233363" indent="0">
              <a:spcBef>
                <a:spcPts val="0"/>
              </a:spcBef>
              <a:spcAft>
                <a:spcPts val="600"/>
              </a:spcAft>
              <a:buNone/>
            </a:pPr>
            <a:r>
              <a:rPr lang="en-US" sz="1400" dirty="0" smtClean="0">
                <a:latin typeface="Times New Roman" panose="02020603050405020304" pitchFamily="18" charset="0"/>
                <a:cs typeface="Times New Roman" panose="02020603050405020304" pitchFamily="18" charset="0"/>
              </a:rPr>
              <a:t>Any person who causes or encourages the fighting of any bird, dog, or animal with any other bird, dog, or animal, or keeps or maintains any place for the fighting of birds, dogs, or animals, or who knowingly permits, or suffers, any fight to be had on his or her premises or on premises under his or her control, or makes any bet or lays any wager of any kind upon the result of that fight...</a:t>
            </a:r>
          </a:p>
          <a:p>
            <a:pPr marL="233363" indent="-233363">
              <a:spcBef>
                <a:spcPts val="0"/>
              </a:spcBef>
              <a:spcAft>
                <a:spcPts val="600"/>
              </a:spcAft>
            </a:pPr>
            <a:r>
              <a:rPr lang="en-US" sz="1400" b="1" dirty="0" smtClean="0">
                <a:latin typeface="Times New Roman" panose="02020603050405020304" pitchFamily="18" charset="0"/>
                <a:cs typeface="Times New Roman" panose="02020603050405020304" pitchFamily="18" charset="0"/>
              </a:rPr>
              <a:t>4-1-10. Possession or training of fighting animals. –</a:t>
            </a:r>
            <a:endParaRPr lang="en-US" sz="1400" dirty="0" smtClean="0">
              <a:latin typeface="Times New Roman" panose="02020603050405020304" pitchFamily="18" charset="0"/>
              <a:cs typeface="Times New Roman" panose="02020603050405020304" pitchFamily="18" charset="0"/>
            </a:endParaRPr>
          </a:p>
          <a:p>
            <a:pPr marL="233363" indent="0">
              <a:spcBef>
                <a:spcPts val="0"/>
              </a:spcBef>
              <a:spcAft>
                <a:spcPts val="600"/>
              </a:spcAft>
              <a:buNone/>
            </a:pPr>
            <a:r>
              <a:rPr lang="en-US" sz="1400" dirty="0" smtClean="0">
                <a:latin typeface="Times New Roman" panose="02020603050405020304" pitchFamily="18" charset="0"/>
                <a:cs typeface="Times New Roman" panose="02020603050405020304" pitchFamily="18" charset="0"/>
              </a:rPr>
              <a:t>Whoever owns, possesses, keeps or trains any bird, dog, or other animal, with the intent that that bird, dog, or animal engages in an exhibition of fighting...</a:t>
            </a:r>
          </a:p>
          <a:p>
            <a:pPr marL="233363" indent="-233363">
              <a:spcBef>
                <a:spcPts val="0"/>
              </a:spcBef>
              <a:spcAft>
                <a:spcPts val="600"/>
              </a:spcAft>
            </a:pPr>
            <a:r>
              <a:rPr lang="en-US" sz="1400" b="1" dirty="0" smtClean="0">
                <a:latin typeface="Times New Roman" panose="02020603050405020304" pitchFamily="18" charset="0"/>
                <a:cs typeface="Times New Roman" panose="02020603050405020304" pitchFamily="18" charset="0"/>
              </a:rPr>
              <a:t>4-1-11. Attendance at bird or animal fight. –</a:t>
            </a:r>
            <a:endParaRPr lang="en-US" sz="1400" dirty="0" smtClean="0">
              <a:latin typeface="Times New Roman" panose="02020603050405020304" pitchFamily="18" charset="0"/>
              <a:cs typeface="Times New Roman" panose="02020603050405020304" pitchFamily="18" charset="0"/>
            </a:endParaRPr>
          </a:p>
          <a:p>
            <a:pPr marL="233363" indent="0">
              <a:spcBef>
                <a:spcPts val="0"/>
              </a:spcBef>
              <a:spcAft>
                <a:spcPts val="600"/>
              </a:spcAft>
              <a:buNone/>
            </a:pPr>
            <a:r>
              <a:rPr lang="en-US" sz="1400" dirty="0" smtClean="0">
                <a:latin typeface="Times New Roman" panose="02020603050405020304" pitchFamily="18" charset="0"/>
                <a:cs typeface="Times New Roman" panose="02020603050405020304" pitchFamily="18" charset="0"/>
              </a:rPr>
              <a:t>Whoever is present at any place, building, or tenement where preparations are being made for an exhibition of the fighting of birds or animals, with the intent being present at that exhibition, or is present at that exhibition...</a:t>
            </a:r>
          </a:p>
          <a:p>
            <a:pPr marL="0" indent="0" algn="ctr">
              <a:spcBef>
                <a:spcPts val="0"/>
              </a:spcBef>
              <a:spcAft>
                <a:spcPts val="600"/>
              </a:spcAft>
              <a:buNone/>
            </a:pPr>
            <a:r>
              <a:rPr lang="en-US" sz="1600" dirty="0" smtClean="0">
                <a:latin typeface="Times New Roman" panose="02020603050405020304" pitchFamily="18" charset="0"/>
                <a:cs typeface="Times New Roman" panose="02020603050405020304" pitchFamily="18" charset="0"/>
              </a:rPr>
              <a:t>…</a:t>
            </a:r>
          </a:p>
          <a:p>
            <a:pPr marL="233363" indent="-233363">
              <a:spcBef>
                <a:spcPts val="0"/>
              </a:spcBef>
              <a:spcAft>
                <a:spcPts val="600"/>
              </a:spcAft>
            </a:pPr>
            <a:r>
              <a:rPr lang="en-US" sz="1400" b="1" dirty="0" smtClean="0">
                <a:latin typeface="Times New Roman" panose="02020603050405020304" pitchFamily="18" charset="0"/>
                <a:cs typeface="Times New Roman" panose="02020603050405020304" pitchFamily="18" charset="0"/>
              </a:rPr>
              <a:t>4-1-31. Assignment of state veterinarian. –</a:t>
            </a:r>
            <a:endParaRPr lang="en-US" sz="1400" dirty="0" smtClean="0">
              <a:latin typeface="Times New Roman" panose="02020603050405020304" pitchFamily="18" charset="0"/>
              <a:cs typeface="Times New Roman" panose="02020603050405020304" pitchFamily="18" charset="0"/>
            </a:endParaRPr>
          </a:p>
          <a:p>
            <a:pPr marL="233363" indent="0">
              <a:spcBef>
                <a:spcPts val="0"/>
              </a:spcBef>
              <a:spcAft>
                <a:spcPts val="600"/>
              </a:spcAft>
              <a:buNone/>
            </a:pPr>
            <a:r>
              <a:rPr lang="en-US" sz="1400" dirty="0" smtClean="0">
                <a:latin typeface="Times New Roman" panose="02020603050405020304" pitchFamily="18" charset="0"/>
                <a:cs typeface="Times New Roman" panose="02020603050405020304" pitchFamily="18" charset="0"/>
              </a:rPr>
              <a:t>(c) The director of the department of environmental management may designate a department veterinarian or veterinarians to act as animal advocates. A general agent or special agent from the Rhode Island society for the prevention of cruelty to animals may also act in that capacity.</a:t>
            </a:r>
          </a:p>
          <a:p>
            <a:pPr marL="233363" indent="0">
              <a:spcBef>
                <a:spcPts val="0"/>
              </a:spcBef>
              <a:spcAft>
                <a:spcPts val="600"/>
              </a:spcAft>
              <a:buNone/>
            </a:pPr>
            <a:r>
              <a:rPr lang="en-US" sz="1400" dirty="0" smtClean="0">
                <a:latin typeface="Times New Roman" panose="02020603050405020304" pitchFamily="18" charset="0"/>
                <a:cs typeface="Times New Roman" panose="02020603050405020304" pitchFamily="18" charset="0"/>
              </a:rPr>
              <a:t>(d) The animal advocate shall make recommendations to any court before which the custody or well-being of an animal is at issue.</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2" y="3124202"/>
            <a:ext cx="6480175" cy="1673225"/>
          </a:xfrm>
        </p:spPr>
        <p:txBody>
          <a:bodyPr>
            <a:normAutofit fontScale="25000" lnSpcReduction="20000"/>
          </a:bodyPr>
          <a:lstStyle/>
          <a:p>
            <a:r>
              <a:rPr lang="en-US" sz="14400" cap="none" dirty="0" smtClean="0">
                <a:latin typeface="Times New Roman" pitchFamily="18" charset="0"/>
                <a:cs typeface="Times New Roman" pitchFamily="18" charset="0"/>
              </a:rPr>
              <a:t>70% of people charged with cruelty to animals were known by police for other violent behavior--including homicide</a:t>
            </a:r>
            <a:r>
              <a:rPr lang="en-US" sz="12800" cap="none" dirty="0" smtClean="0">
                <a:latin typeface="Times New Roman" pitchFamily="18" charset="0"/>
                <a:cs typeface="Times New Roman" pitchFamily="18" charset="0"/>
              </a:rPr>
              <a:t>. </a:t>
            </a:r>
          </a:p>
          <a:p>
            <a:r>
              <a:rPr lang="en-US" sz="4800" cap="none" dirty="0" smtClean="0">
                <a:latin typeface="Times New Roman"/>
                <a:cs typeface="Times New Roman"/>
              </a:rPr>
              <a:t>(National Link Coalition—Boat &amp; Knight, 2000)</a:t>
            </a:r>
            <a:endParaRPr lang="en-US" sz="4800" cap="none" dirty="0">
              <a:latin typeface="Times New Roman"/>
              <a:cs typeface="Times New Roman"/>
            </a:endParaRPr>
          </a:p>
        </p:txBody>
      </p:sp>
      <p:sp>
        <p:nvSpPr>
          <p:cNvPr id="3" name="Title 2"/>
          <p:cNvSpPr>
            <a:spLocks noGrp="1"/>
          </p:cNvSpPr>
          <p:nvPr>
            <p:ph type="title"/>
          </p:nvPr>
        </p:nvSpPr>
        <p:spPr/>
        <p:txBody>
          <a:bodyPr>
            <a:noAutofit/>
          </a:bodyPr>
          <a:lstStyle/>
          <a:p>
            <a:r>
              <a:rPr lang="en-US" sz="4000" dirty="0" smtClean="0">
                <a:latin typeface="Times New Roman" pitchFamily="18" charset="0"/>
                <a:cs typeface="Times New Roman" pitchFamily="18" charset="0"/>
              </a:rPr>
              <a:t>Animal Abuse Exposes Other Criminal Behavior</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95400"/>
          </a:xfrm>
        </p:spPr>
        <p:txBody>
          <a:bodyPr>
            <a:normAutofit fontScale="90000"/>
          </a:bodyPr>
          <a:lstStyle/>
          <a:p>
            <a:r>
              <a:rPr lang="en-US" sz="3600" b="1" dirty="0" smtClean="0">
                <a:latin typeface="Times New Roman" pitchFamily="18" charset="0"/>
                <a:cs typeface="Times New Roman" pitchFamily="18" charset="0"/>
              </a:rPr>
              <a:t>ANIMAL FIGHTING</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All 50 States have Anti-Dog Fighting Statutes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1752" y="1295400"/>
            <a:ext cx="8503920" cy="5410200"/>
          </a:xfrm>
        </p:spPr>
        <p:txBody>
          <a:bodyPr>
            <a:noAutofit/>
          </a:bodyPr>
          <a:lstStyle/>
          <a:p>
            <a:pPr>
              <a:spcBef>
                <a:spcPts val="200"/>
              </a:spcBef>
              <a:spcAft>
                <a:spcPts val="400"/>
              </a:spcAft>
              <a:buNone/>
            </a:pPr>
            <a:endParaRPr lang="en-US" sz="1100" dirty="0" smtClean="0">
              <a:latin typeface="+mj-lt"/>
              <a:cs typeface="Arial" pitchFamily="34" charset="0"/>
            </a:endParaRPr>
          </a:p>
          <a:p>
            <a:pPr marL="233363" indent="-233363">
              <a:spcBef>
                <a:spcPts val="0"/>
              </a:spcBef>
              <a:spcAft>
                <a:spcPts val="600"/>
              </a:spcAft>
            </a:pPr>
            <a:r>
              <a:rPr lang="en-US" sz="1650" dirty="0" smtClean="0">
                <a:latin typeface="Times New Roman" pitchFamily="18" charset="0"/>
                <a:cs typeface="Times New Roman" pitchFamily="18" charset="0"/>
              </a:rPr>
              <a:t>Violations of dog-fighting laws are felonies carrying much stiffer penalties than anti-cruelty laws. Animal-Fighting laws exist independently of anti-cruelty laws. Violators of animal-fighting laws can be charged and convicted under both sets of laws. Generally, it is not only illegal to engage in dog fighting, but also to possess or train dogs for fighting. Additionally, in most states it is illegal to even attend a dog fight.  Animal-fighting laws require knowledge, or </a:t>
            </a:r>
            <a:r>
              <a:rPr lang="en-US" sz="1650" i="1" dirty="0" err="1" smtClean="0">
                <a:latin typeface="Times New Roman" pitchFamily="18" charset="0"/>
                <a:cs typeface="Times New Roman" pitchFamily="18" charset="0"/>
              </a:rPr>
              <a:t>mens</a:t>
            </a:r>
            <a:r>
              <a:rPr lang="en-US" sz="1650" i="1" dirty="0" smtClean="0">
                <a:latin typeface="Times New Roman" pitchFamily="18" charset="0"/>
                <a:cs typeface="Times New Roman" pitchFamily="18" charset="0"/>
              </a:rPr>
              <a:t> </a:t>
            </a:r>
            <a:r>
              <a:rPr lang="en-US" sz="1650" i="1" dirty="0" err="1" smtClean="0">
                <a:latin typeface="Times New Roman" pitchFamily="18" charset="0"/>
                <a:cs typeface="Times New Roman" pitchFamily="18" charset="0"/>
              </a:rPr>
              <a:t>rea</a:t>
            </a:r>
            <a:r>
              <a:rPr lang="en-US" sz="1650" dirty="0" smtClean="0">
                <a:latin typeface="Times New Roman" pitchFamily="18" charset="0"/>
                <a:cs typeface="Times New Roman" pitchFamily="18" charset="0"/>
              </a:rPr>
              <a:t>, such that the individual must intentionally engage in wrongful conduct…</a:t>
            </a:r>
          </a:p>
          <a:p>
            <a:pPr marL="233363" indent="-233363">
              <a:spcBef>
                <a:spcPts val="0"/>
              </a:spcBef>
              <a:spcAft>
                <a:spcPts val="600"/>
              </a:spcAft>
            </a:pPr>
            <a:r>
              <a:rPr lang="en-US" sz="1650" dirty="0" smtClean="0">
                <a:latin typeface="Times New Roman" pitchFamily="18" charset="0"/>
                <a:cs typeface="Times New Roman" pitchFamily="18" charset="0"/>
              </a:rPr>
              <a:t>New York Ag. &amp; </a:t>
            </a:r>
            <a:r>
              <a:rPr lang="en-US" sz="1650" dirty="0" err="1" smtClean="0">
                <a:latin typeface="Times New Roman" pitchFamily="18" charset="0"/>
                <a:cs typeface="Times New Roman" pitchFamily="18" charset="0"/>
              </a:rPr>
              <a:t>Mkts</a:t>
            </a:r>
            <a:r>
              <a:rPr lang="en-US" sz="1650" dirty="0" smtClean="0">
                <a:latin typeface="Times New Roman" pitchFamily="18" charset="0"/>
                <a:cs typeface="Times New Roman" pitchFamily="18" charset="0"/>
              </a:rPr>
              <a:t>. § 351. Prohibition of animal fighting</a:t>
            </a:r>
          </a:p>
          <a:p>
            <a:pPr marL="690563" indent="-233363">
              <a:spcBef>
                <a:spcPts val="0"/>
              </a:spcBef>
              <a:spcAft>
                <a:spcPts val="600"/>
              </a:spcAft>
              <a:buFont typeface="+mj-lt"/>
              <a:buAutoNum type="arabicPeriod"/>
            </a:pPr>
            <a:r>
              <a:rPr lang="en-US" sz="1650" dirty="0" smtClean="0">
                <a:latin typeface="Times New Roman" pitchFamily="18" charset="0"/>
                <a:cs typeface="Times New Roman" pitchFamily="18" charset="0"/>
              </a:rPr>
              <a:t>…“animal fighting” shall mean any fight between cocks or other birds, or between dogs, bulls, bears or any other animals, or between any such animal and a person or persons, except in exhibitions of a kind commonly featured at rodeos.</a:t>
            </a:r>
          </a:p>
          <a:p>
            <a:pPr marL="690563" indent="-233363">
              <a:spcBef>
                <a:spcPts val="0"/>
              </a:spcBef>
              <a:spcAft>
                <a:spcPts val="400"/>
              </a:spcAft>
              <a:buFont typeface="+mj-lt"/>
              <a:buAutoNum type="arabicPeriod"/>
            </a:pPr>
            <a:r>
              <a:rPr lang="en-US" sz="1650" dirty="0" smtClean="0">
                <a:latin typeface="Times New Roman" pitchFamily="18" charset="0"/>
                <a:cs typeface="Times New Roman" pitchFamily="18" charset="0"/>
              </a:rPr>
              <a:t>Any person who engages in any of the following conduct </a:t>
            </a:r>
            <a:r>
              <a:rPr lang="en-US" sz="1650" b="1" dirty="0" smtClean="0">
                <a:latin typeface="Times New Roman" pitchFamily="18" charset="0"/>
                <a:cs typeface="Times New Roman" pitchFamily="18" charset="0"/>
              </a:rPr>
              <a:t>is guilty of a felony</a:t>
            </a:r>
            <a:r>
              <a:rPr lang="en-US" sz="1650" dirty="0" smtClean="0">
                <a:latin typeface="Times New Roman" pitchFamily="18" charset="0"/>
                <a:cs typeface="Times New Roman" pitchFamily="18" charset="0"/>
              </a:rPr>
              <a:t> punishable by imprisonment for a period not to exceed four years, or by a fine not to exceed twenty-five thousand dollars, or by both such fine and imprisonment:</a:t>
            </a:r>
          </a:p>
          <a:p>
            <a:pPr marL="1147763" indent="-233363">
              <a:spcBef>
                <a:spcPts val="0"/>
              </a:spcBef>
              <a:spcAft>
                <a:spcPts val="600"/>
              </a:spcAft>
              <a:buFont typeface="+mj-lt"/>
              <a:buAutoNum type="alphaLcParenR"/>
            </a:pPr>
            <a:r>
              <a:rPr lang="en-US" sz="1650" dirty="0" smtClean="0">
                <a:latin typeface="Times New Roman" pitchFamily="18" charset="0"/>
                <a:cs typeface="Times New Roman" pitchFamily="18" charset="0"/>
              </a:rPr>
              <a:t>For amusement or gain, </a:t>
            </a:r>
            <a:r>
              <a:rPr lang="en-US" sz="1650" b="1" dirty="0" smtClean="0">
                <a:latin typeface="Times New Roman" pitchFamily="18" charset="0"/>
                <a:cs typeface="Times New Roman" pitchFamily="18" charset="0"/>
              </a:rPr>
              <a:t>causes any animal to engage in animal fighting</a:t>
            </a:r>
            <a:r>
              <a:rPr lang="en-US" sz="1650" dirty="0" smtClean="0">
                <a:latin typeface="Times New Roman" pitchFamily="18" charset="0"/>
                <a:cs typeface="Times New Roman" pitchFamily="18" charset="0"/>
              </a:rPr>
              <a:t>; or b) </a:t>
            </a:r>
            <a:r>
              <a:rPr lang="en-US" sz="1650" b="1" dirty="0" smtClean="0">
                <a:latin typeface="Times New Roman" pitchFamily="18" charset="0"/>
                <a:cs typeface="Times New Roman" pitchFamily="18" charset="0"/>
              </a:rPr>
              <a:t>Trains </a:t>
            </a:r>
            <a:r>
              <a:rPr lang="en-US" sz="1650" dirty="0" smtClean="0">
                <a:latin typeface="Times New Roman" pitchFamily="18" charset="0"/>
                <a:cs typeface="Times New Roman" pitchFamily="18" charset="0"/>
              </a:rPr>
              <a:t>any animal under circumstances evincing an intent that such animal engage in animal fighting for amusement or gain; or c) Breeds, </a:t>
            </a:r>
            <a:r>
              <a:rPr lang="en-US" sz="1650" b="1" dirty="0" smtClean="0">
                <a:latin typeface="Times New Roman" pitchFamily="18" charset="0"/>
                <a:cs typeface="Times New Roman" pitchFamily="18" charset="0"/>
              </a:rPr>
              <a:t>sells or offers for sale</a:t>
            </a:r>
            <a:r>
              <a:rPr lang="en-US" sz="1650" dirty="0" smtClean="0">
                <a:latin typeface="Times New Roman" pitchFamily="18" charset="0"/>
                <a:cs typeface="Times New Roman" pitchFamily="18" charset="0"/>
              </a:rPr>
              <a:t> any animal under circumstances evincing an intent that such animal engage in animal fighting; or…e) </a:t>
            </a:r>
            <a:r>
              <a:rPr lang="en-US" sz="1650" b="1" dirty="0" smtClean="0">
                <a:latin typeface="Times New Roman" pitchFamily="18" charset="0"/>
                <a:cs typeface="Times New Roman" pitchFamily="18" charset="0"/>
              </a:rPr>
              <a:t>Owns, possesses or keeps</a:t>
            </a:r>
            <a:r>
              <a:rPr lang="en-US" sz="1650" dirty="0" smtClean="0">
                <a:latin typeface="Times New Roman" pitchFamily="18" charset="0"/>
                <a:cs typeface="Times New Roman" pitchFamily="18" charset="0"/>
              </a:rPr>
              <a:t> any [such] animal…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fontScale="90000"/>
          </a:bodyPr>
          <a:lstStyle/>
          <a:p>
            <a:r>
              <a:rPr lang="en-US" sz="3600" b="1" dirty="0" smtClean="0">
                <a:latin typeface="Times New Roman" pitchFamily="18" charset="0"/>
                <a:cs typeface="Times New Roman" pitchFamily="18" charset="0"/>
              </a:rPr>
              <a:t>ANIMAL FIGHTING (cont.)</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All 50 States have Anti-Dog Fighting Statutes</a:t>
            </a:r>
            <a:endParaRPr lang="en-US" sz="31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1752" y="1676400"/>
            <a:ext cx="8503920" cy="4422648"/>
          </a:xfrm>
        </p:spPr>
        <p:txBody>
          <a:bodyPr>
            <a:normAutofit fontScale="92500"/>
          </a:bodyPr>
          <a:lstStyle/>
          <a:p>
            <a:pPr marL="690563" indent="-233363">
              <a:spcBef>
                <a:spcPts val="0"/>
              </a:spcBef>
              <a:spcAft>
                <a:spcPts val="1200"/>
              </a:spcAft>
              <a:buFont typeface="+mj-lt"/>
              <a:buAutoNum type="arabicPeriod" startAt="3"/>
            </a:pPr>
            <a:r>
              <a:rPr lang="en-US" sz="2400" dirty="0" smtClean="0">
                <a:latin typeface="Times New Roman" pitchFamily="18" charset="0"/>
                <a:cs typeface="Times New Roman" pitchFamily="18" charset="0"/>
              </a:rPr>
              <a:t>a)    Any person who engages in conduct specified in paragraph (b) of this subdivision </a:t>
            </a:r>
            <a:r>
              <a:rPr lang="en-US" sz="2400" b="1" dirty="0" smtClean="0">
                <a:latin typeface="Times New Roman" pitchFamily="18" charset="0"/>
                <a:cs typeface="Times New Roman" pitchFamily="18" charset="0"/>
              </a:rPr>
              <a:t>is guilty of a misdemeanor</a:t>
            </a:r>
            <a:r>
              <a:rPr lang="en-US" sz="2400" dirty="0" smtClean="0">
                <a:latin typeface="Times New Roman" pitchFamily="18" charset="0"/>
                <a:cs typeface="Times New Roman" pitchFamily="18" charset="0"/>
              </a:rPr>
              <a:t>…b)  The owning, possessing or keeping of any animal under circumstances </a:t>
            </a:r>
            <a:r>
              <a:rPr lang="en-US" sz="2400" b="1" dirty="0" smtClean="0">
                <a:latin typeface="Times New Roman" pitchFamily="18" charset="0"/>
                <a:cs typeface="Times New Roman" pitchFamily="18" charset="0"/>
              </a:rPr>
              <a:t>evincing an intent</a:t>
            </a:r>
            <a:r>
              <a:rPr lang="en-US" sz="2400" dirty="0" smtClean="0">
                <a:latin typeface="Times New Roman" pitchFamily="18" charset="0"/>
                <a:cs typeface="Times New Roman" pitchFamily="18" charset="0"/>
              </a:rPr>
              <a:t> that such animal engage in animal fighting. </a:t>
            </a:r>
          </a:p>
          <a:p>
            <a:pPr marL="690563" indent="-233363">
              <a:spcBef>
                <a:spcPts val="0"/>
              </a:spcBef>
              <a:spcAft>
                <a:spcPts val="1200"/>
              </a:spcAft>
              <a:buFont typeface="+mj-lt"/>
              <a:buAutoNum type="arabicPeriod" startAt="4"/>
            </a:pPr>
            <a:r>
              <a:rPr lang="en-US" sz="2400" dirty="0" smtClean="0">
                <a:latin typeface="Times New Roman" pitchFamily="18" charset="0"/>
                <a:cs typeface="Times New Roman" pitchFamily="18" charset="0"/>
              </a:rPr>
              <a:t>a)    Any person who engages in conduct specified in paragraph (b) hereof is guilty of a misdemeanor …b)  The </a:t>
            </a:r>
            <a:r>
              <a:rPr lang="en-US" sz="2400" b="1" dirty="0" smtClean="0">
                <a:latin typeface="Times New Roman" pitchFamily="18" charset="0"/>
                <a:cs typeface="Times New Roman" pitchFamily="18" charset="0"/>
              </a:rPr>
              <a:t>knowing presence as a spectator…</a:t>
            </a:r>
            <a:endParaRPr lang="en-US" sz="2400" dirty="0" smtClean="0">
              <a:latin typeface="Times New Roman" pitchFamily="18" charset="0"/>
              <a:cs typeface="Times New Roman" pitchFamily="18" charset="0"/>
            </a:endParaRPr>
          </a:p>
          <a:p>
            <a:pPr marL="690563" indent="-233363">
              <a:spcBef>
                <a:spcPts val="0"/>
              </a:spcBef>
              <a:spcAft>
                <a:spcPts val="1200"/>
              </a:spcAft>
              <a:buFont typeface="+mj-lt"/>
              <a:buAutoNum type="arabicPeriod" startAt="6"/>
            </a:pPr>
            <a:r>
              <a:rPr lang="en-US" sz="2400" dirty="0" smtClean="0">
                <a:latin typeface="Times New Roman" pitchFamily="18" charset="0"/>
                <a:cs typeface="Times New Roman" pitchFamily="18" charset="0"/>
              </a:rPr>
              <a:t>a)    Any person who intentionally owns, possesses, sells, transfers or manufactures </a:t>
            </a:r>
            <a:r>
              <a:rPr lang="en-US" sz="2400" b="1" dirty="0" smtClean="0">
                <a:latin typeface="Times New Roman" pitchFamily="18" charset="0"/>
                <a:cs typeface="Times New Roman" pitchFamily="18" charset="0"/>
              </a:rPr>
              <a:t>animal fighting paraphernalia </a:t>
            </a:r>
            <a:r>
              <a:rPr lang="en-US" sz="2400" dirty="0" smtClean="0">
                <a:latin typeface="Times New Roman" pitchFamily="18" charset="0"/>
                <a:cs typeface="Times New Roman" pitchFamily="18" charset="0"/>
              </a:rPr>
              <a:t>with the intent to engage in or otherwise promote or facilitate animal fighting…</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762000"/>
            <a:ext cx="7772400" cy="914400"/>
          </a:xfrm>
        </p:spPr>
        <p:txBody>
          <a:bodyPr/>
          <a:lstStyle/>
          <a:p>
            <a:r>
              <a:rPr lang="en-US" b="1" dirty="0" smtClean="0">
                <a:latin typeface="Times New Roman" panose="02020603050405020304" pitchFamily="18" charset="0"/>
                <a:cs typeface="Times New Roman" panose="02020603050405020304" pitchFamily="18" charset="0"/>
              </a:rPr>
              <a:t>ENFORCEMENT</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2743200"/>
            <a:ext cx="8839200" cy="3339376"/>
          </a:xfrm>
          <a:prstGeom prst="rect">
            <a:avLst/>
          </a:prstGeom>
        </p:spPr>
        <p:txBody>
          <a:bodyPr wrap="square">
            <a:spAutoFit/>
          </a:bodyPr>
          <a:lstStyle/>
          <a:p>
            <a:pPr marL="457200" lvl="4" indent="-457200" algn="ctr">
              <a:buClr>
                <a:schemeClr val="accent1"/>
              </a:buClr>
              <a:buSzPct val="85000"/>
            </a:pPr>
            <a:r>
              <a:rPr lang="en-US" sz="3200" b="1" dirty="0" smtClean="0">
                <a:solidFill>
                  <a:schemeClr val="tx2"/>
                </a:solidFill>
                <a:latin typeface="Times New Roman" pitchFamily="18" charset="0"/>
                <a:cs typeface="Times New Roman" pitchFamily="18" charset="0"/>
              </a:rPr>
              <a:t>Statutory framework is only part of the story</a:t>
            </a:r>
          </a:p>
          <a:p>
            <a:pPr marL="457200" lvl="4" indent="-457200">
              <a:buClr>
                <a:schemeClr val="accent1"/>
              </a:buClr>
              <a:buSzPct val="85000"/>
            </a:pPr>
            <a:endParaRPr lang="en-US" sz="2800" b="1" dirty="0" smtClean="0">
              <a:solidFill>
                <a:schemeClr val="tx2"/>
              </a:solidFill>
              <a:latin typeface="Times New Roman" pitchFamily="18" charset="0"/>
              <a:cs typeface="Times New Roman" pitchFamily="18" charset="0"/>
            </a:endParaRPr>
          </a:p>
          <a:p>
            <a:pPr marL="0" lvl="4">
              <a:spcAft>
                <a:spcPts val="600"/>
              </a:spcAft>
              <a:buClr>
                <a:schemeClr val="accent1"/>
              </a:buClr>
              <a:buSzPct val="85000"/>
            </a:pPr>
            <a:r>
              <a:rPr lang="en-US" sz="2600" dirty="0" smtClean="0">
                <a:solidFill>
                  <a:schemeClr val="tx2"/>
                </a:solidFill>
                <a:latin typeface="Times New Roman" pitchFamily="18" charset="0"/>
                <a:cs typeface="Times New Roman" pitchFamily="18" charset="0"/>
              </a:rPr>
              <a:t>www.humanesociety.org: ranks all 50 states and D.C. in terms of its effectiveness, enforcement</a:t>
            </a:r>
          </a:p>
          <a:p>
            <a:pPr marL="690563" lvl="5" indent="223838">
              <a:spcAft>
                <a:spcPts val="600"/>
              </a:spcAft>
              <a:buClr>
                <a:schemeClr val="accent1"/>
              </a:buClr>
              <a:buSzPct val="85000"/>
              <a:buFont typeface="Arial"/>
              <a:buChar char="•"/>
            </a:pPr>
            <a:r>
              <a:rPr lang="en-US" sz="2000" dirty="0" smtClean="0">
                <a:solidFill>
                  <a:schemeClr val="tx2"/>
                </a:solidFill>
                <a:latin typeface="Times New Roman" pitchFamily="18" charset="0"/>
                <a:cs typeface="Times New Roman" pitchFamily="18" charset="0"/>
              </a:rPr>
              <a:t>California is #1</a:t>
            </a:r>
          </a:p>
          <a:p>
            <a:pPr marL="914400" lvl="5" indent="-223838">
              <a:spcAft>
                <a:spcPts val="600"/>
              </a:spcAft>
              <a:buClr>
                <a:schemeClr val="accent1"/>
              </a:buClr>
              <a:buSzPct val="85000"/>
              <a:buFont typeface="Arial"/>
              <a:buChar char="•"/>
            </a:pPr>
            <a:r>
              <a:rPr lang="en-US" sz="2000" dirty="0" smtClean="0">
                <a:solidFill>
                  <a:schemeClr val="tx2"/>
                </a:solidFill>
                <a:latin typeface="Times New Roman" pitchFamily="18" charset="0"/>
                <a:cs typeface="Times New Roman" pitchFamily="18" charset="0"/>
              </a:rPr>
              <a:t>Oregon, Illinois, Massachusetts, New York, Maine, Colorado and Virginia in top ten</a:t>
            </a:r>
          </a:p>
          <a:p>
            <a:pPr marL="690563" lvl="5" indent="223838">
              <a:spcAft>
                <a:spcPts val="600"/>
              </a:spcAft>
              <a:buClr>
                <a:schemeClr val="accent1"/>
              </a:buClr>
              <a:buSzPct val="85000"/>
              <a:buFont typeface="Arial"/>
              <a:buChar char="•"/>
            </a:pPr>
            <a:r>
              <a:rPr lang="en-US" sz="2000" dirty="0" smtClean="0">
                <a:solidFill>
                  <a:schemeClr val="tx2"/>
                </a:solidFill>
                <a:latin typeface="Times New Roman" pitchFamily="18" charset="0"/>
                <a:cs typeface="Times New Roman" pitchFamily="18" charset="0"/>
              </a:rPr>
              <a:t>Idaho, Missouri, South Dakota, Mississippi, Utah among the very worst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914400"/>
          </a:xfrm>
        </p:spPr>
        <p:txBody>
          <a:bodyPr>
            <a:noAutofit/>
          </a:bodyPr>
          <a:lstStyle/>
          <a:p>
            <a:r>
              <a:rPr lang="en-US" sz="3200" b="1" dirty="0" smtClean="0">
                <a:latin typeface="Times New Roman" pitchFamily="18" charset="0"/>
                <a:cs typeface="Times New Roman" pitchFamily="18" charset="0"/>
              </a:rPr>
              <a:t>Enforcement in each state is a complex, oftentimes confusing amalgam</a:t>
            </a:r>
            <a:endParaRPr lang="en-US" sz="3200" b="1" dirty="0">
              <a:solidFill>
                <a:schemeClr val="tx1"/>
              </a:solidFill>
              <a:latin typeface="Times New Roman" pitchFamily="18" charset="0"/>
              <a:cs typeface="Times New Roman" pitchFamily="18" charset="0"/>
            </a:endParaRPr>
          </a:p>
        </p:txBody>
      </p:sp>
      <p:sp>
        <p:nvSpPr>
          <p:cNvPr id="5" name="Content Placeholder 4"/>
          <p:cNvSpPr>
            <a:spLocks noGrp="1"/>
          </p:cNvSpPr>
          <p:nvPr>
            <p:ph sz="quarter" idx="1"/>
          </p:nvPr>
        </p:nvSpPr>
        <p:spPr>
          <a:xfrm>
            <a:off x="301752" y="1676400"/>
            <a:ext cx="8503920" cy="4724400"/>
          </a:xfrm>
        </p:spPr>
        <p:txBody>
          <a:bodyPr>
            <a:normAutofit lnSpcReduction="10000"/>
          </a:bodyPr>
          <a:lstStyle/>
          <a:p>
            <a:pPr>
              <a:buNone/>
            </a:pPr>
            <a:r>
              <a:rPr lang="en-US" sz="2600" u="sng" dirty="0" smtClean="0">
                <a:latin typeface="Times New Roman" pitchFamily="18" charset="0"/>
                <a:cs typeface="Times New Roman" pitchFamily="18" charset="0"/>
              </a:rPr>
              <a:t>Police</a:t>
            </a:r>
            <a:r>
              <a:rPr lang="en-US" sz="2600" dirty="0" smtClean="0">
                <a:latin typeface="Times New Roman" pitchFamily="18" charset="0"/>
                <a:cs typeface="Times New Roman" pitchFamily="18" charset="0"/>
              </a:rPr>
              <a:t>:</a:t>
            </a:r>
          </a:p>
          <a:p>
            <a:pPr marL="0" indent="457200">
              <a:lnSpc>
                <a:spcPct val="110000"/>
              </a:lnSpc>
              <a:spcBef>
                <a:spcPts val="0"/>
              </a:spcBef>
              <a:spcAft>
                <a:spcPts val="600"/>
              </a:spcAft>
              <a:buNone/>
            </a:pPr>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ocal Police:		City, town and village and even hamlet police</a:t>
            </a:r>
          </a:p>
          <a:p>
            <a:pPr marL="233363" indent="223838">
              <a:lnSpc>
                <a:spcPct val="110000"/>
              </a:lnSpc>
              <a:spcBef>
                <a:spcPts val="0"/>
              </a:spcBef>
              <a:spcAft>
                <a:spcPts val="600"/>
              </a:spcAft>
              <a:buNone/>
            </a:pPr>
            <a:r>
              <a:rPr lang="en-US" sz="2000" dirty="0" smtClean="0">
                <a:latin typeface="Times New Roman" pitchFamily="18" charset="0"/>
                <a:cs typeface="Times New Roman" pitchFamily="18" charset="0"/>
              </a:rPr>
              <a:t>State Police:		www.troopers.ny.gov</a:t>
            </a:r>
          </a:p>
          <a:p>
            <a:pPr marL="233363" indent="223838">
              <a:lnSpc>
                <a:spcPct val="110000"/>
              </a:lnSpc>
              <a:spcBef>
                <a:spcPts val="0"/>
              </a:spcBef>
              <a:spcAft>
                <a:spcPts val="600"/>
              </a:spcAft>
              <a:buNone/>
            </a:pPr>
            <a:r>
              <a:rPr lang="en-US" sz="2000" dirty="0" smtClean="0">
                <a:latin typeface="Times New Roman" pitchFamily="18" charset="0"/>
                <a:cs typeface="Times New Roman" pitchFamily="18" charset="0"/>
              </a:rPr>
              <a:t>Federal Police: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National Park Service Rangers</a:t>
            </a:r>
          </a:p>
          <a:p>
            <a:pPr>
              <a:spcBef>
                <a:spcPts val="600"/>
              </a:spcBef>
              <a:spcAft>
                <a:spcPts val="600"/>
              </a:spcAft>
              <a:buNone/>
            </a:pPr>
            <a:r>
              <a:rPr lang="en-US" sz="2600" u="sng" dirty="0" smtClean="0">
                <a:latin typeface="Times New Roman" pitchFamily="18" charset="0"/>
                <a:cs typeface="Times New Roman" pitchFamily="18" charset="0"/>
              </a:rPr>
              <a:t>Agencies</a:t>
            </a:r>
            <a:r>
              <a:rPr lang="en-US" sz="2600" dirty="0" smtClean="0">
                <a:latin typeface="Times New Roman" pitchFamily="18" charset="0"/>
                <a:cs typeface="Times New Roman" pitchFamily="18" charset="0"/>
              </a:rPr>
              <a:t>:</a:t>
            </a:r>
          </a:p>
          <a:p>
            <a:pPr marL="233363" indent="223838">
              <a:spcBef>
                <a:spcPts val="600"/>
              </a:spcBef>
              <a:spcAft>
                <a:spcPts val="600"/>
              </a:spcAft>
              <a:buNone/>
            </a:pPr>
            <a:r>
              <a:rPr lang="en-US" sz="2000" dirty="0" smtClean="0">
                <a:latin typeface="Times New Roman" pitchFamily="18" charset="0"/>
                <a:cs typeface="Times New Roman" pitchFamily="18" charset="0"/>
              </a:rPr>
              <a:t>Animal Control</a:t>
            </a:r>
          </a:p>
          <a:p>
            <a:pPr>
              <a:spcBef>
                <a:spcPts val="600"/>
              </a:spcBef>
              <a:spcAft>
                <a:spcPts val="600"/>
              </a:spcAft>
              <a:buNone/>
            </a:pPr>
            <a:endParaRPr lang="en-US" sz="600" dirty="0" smtClean="0">
              <a:latin typeface="Times New Roman" pitchFamily="18" charset="0"/>
              <a:cs typeface="Times New Roman" pitchFamily="18" charset="0"/>
            </a:endParaRPr>
          </a:p>
          <a:p>
            <a:pPr>
              <a:spcBef>
                <a:spcPts val="600"/>
              </a:spcBef>
              <a:spcAft>
                <a:spcPts val="600"/>
              </a:spcAft>
              <a:buNone/>
            </a:pPr>
            <a:r>
              <a:rPr lang="en-US" sz="2600" u="sng" dirty="0" smtClean="0">
                <a:latin typeface="Times New Roman" pitchFamily="18" charset="0"/>
                <a:cs typeface="Times New Roman" pitchFamily="18" charset="0"/>
              </a:rPr>
              <a:t>Not-For-Profits</a:t>
            </a:r>
            <a:r>
              <a:rPr lang="en-US" sz="2600" dirty="0" smtClean="0">
                <a:latin typeface="Times New Roman" pitchFamily="18" charset="0"/>
                <a:cs typeface="Times New Roman" pitchFamily="18" charset="0"/>
              </a:rPr>
              <a:t>:</a:t>
            </a:r>
          </a:p>
          <a:p>
            <a:pPr marL="233363" indent="223838">
              <a:spcBef>
                <a:spcPts val="600"/>
              </a:spcBef>
              <a:spcAft>
                <a:spcPts val="2400"/>
              </a:spcAft>
              <a:buNone/>
            </a:pPr>
            <a:r>
              <a:rPr lang="en-US" sz="2000" dirty="0" smtClean="0">
                <a:latin typeface="Times New Roman" pitchFamily="18" charset="0"/>
                <a:cs typeface="Times New Roman" pitchFamily="18" charset="0"/>
              </a:rPr>
              <a:t>National, state and local entities</a:t>
            </a:r>
          </a:p>
          <a:p>
            <a:pPr>
              <a:spcBef>
                <a:spcPts val="0"/>
              </a:spcBef>
              <a:buNone/>
            </a:pPr>
            <a:r>
              <a:rPr lang="en-US" sz="2600" u="sng" dirty="0" smtClean="0">
                <a:latin typeface="Times New Roman" pitchFamily="18" charset="0"/>
                <a:cs typeface="Times New Roman" pitchFamily="18" charset="0"/>
              </a:rPr>
              <a:t>Reality Check</a:t>
            </a:r>
            <a:r>
              <a:rPr lang="en-US" sz="26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state’s enforcement is a unique state-centric</a:t>
            </a:r>
          </a:p>
          <a:p>
            <a:pPr marL="2062163" indent="0">
              <a:spcBef>
                <a:spcPts val="0"/>
              </a:spcBef>
              <a:buNone/>
            </a:pPr>
            <a:r>
              <a:rPr lang="en-US" sz="2000" dirty="0" smtClean="0">
                <a:latin typeface="Times New Roman" pitchFamily="18" charset="0"/>
                <a:cs typeface="Times New Roman" pitchFamily="18" charset="0"/>
              </a:rPr>
              <a:t>combination of a hodge-podge complexity</a:t>
            </a:r>
          </a:p>
          <a:p>
            <a:pPr marL="273050" indent="184150">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b="1" dirty="0" smtClean="0">
                <a:latin typeface="Times New Roman" panose="02020603050405020304" pitchFamily="18" charset="0"/>
                <a:cs typeface="Times New Roman" panose="02020603050405020304" pitchFamily="18" charset="0"/>
              </a:rPr>
              <a:t>Enforcement of Anti-Dog/Animal Fighting Laws Requires Trained and Properly Equipped Personnel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457200">
              <a:buNone/>
            </a:pPr>
            <a:endParaRPr lang="en-US" sz="2400" dirty="0" smtClean="0"/>
          </a:p>
          <a:p>
            <a:pPr marL="0" indent="457200">
              <a:buNone/>
            </a:pPr>
            <a:r>
              <a:rPr lang="en-US" sz="2400" dirty="0" smtClean="0">
                <a:latin typeface="Times New Roman" panose="02020603050405020304" pitchFamily="18" charset="0"/>
                <a:cs typeface="Times New Roman" panose="02020603050405020304" pitchFamily="18" charset="0"/>
              </a:rPr>
              <a:t>Animal control, not-for-profit humane organizations are not specially trained nor equipped to enforce anti-dog/animal fighting laws because of the heightened and dangerous level of organized criminality involving engrained violence and blood-sports.</a:t>
            </a:r>
          </a:p>
          <a:p>
            <a:pPr marL="0" indent="457200">
              <a:buNone/>
            </a:pPr>
            <a:endParaRPr lang="en-US" sz="2400" dirty="0" smtClean="0">
              <a:latin typeface="Times New Roman" panose="02020603050405020304" pitchFamily="18" charset="0"/>
              <a:cs typeface="Times New Roman" panose="02020603050405020304" pitchFamily="18" charset="0"/>
            </a:endParaRPr>
          </a:p>
          <a:p>
            <a:pPr marL="0" indent="457200">
              <a:buNone/>
            </a:pPr>
            <a:r>
              <a:rPr lang="en-US" sz="2400" dirty="0" smtClean="0">
                <a:latin typeface="Times New Roman" panose="02020603050405020304" pitchFamily="18" charset="0"/>
                <a:cs typeface="Times New Roman" panose="02020603050405020304" pitchFamily="18" charset="0"/>
              </a:rPr>
              <a:t>Specially trained, seasoned, equipped and properly funded law enforcement is needed, along with dedicated and experienced prosecutors.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000" b="1" dirty="0" smtClean="0">
                <a:latin typeface="Times New Roman" panose="02020603050405020304" pitchFamily="18" charset="0"/>
                <a:cs typeface="Times New Roman" panose="02020603050405020304" pitchFamily="18" charset="0"/>
              </a:rPr>
              <a:t>REPORTER PROPERLY REPORTING CRUELTY IS CRUCIAL</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1752" y="1752600"/>
            <a:ext cx="8503920" cy="4495800"/>
          </a:xfrm>
        </p:spPr>
        <p:txBody>
          <a:bodyPr>
            <a:normAutofit/>
          </a:bodyPr>
          <a:lstStyle/>
          <a:p>
            <a:pPr marL="233363" indent="-233363">
              <a:spcAft>
                <a:spcPts val="1200"/>
              </a:spcAft>
            </a:pPr>
            <a:r>
              <a:rPr lang="en-US" sz="2000" dirty="0" smtClean="0">
                <a:latin typeface="Times New Roman" panose="02020603050405020304" pitchFamily="18" charset="0"/>
                <a:cs typeface="Times New Roman" panose="02020603050405020304" pitchFamily="18" charset="0"/>
              </a:rPr>
              <a:t>Non-uniform, state-centric combination of hodge-podge complexity has a very plain or obvious problem: reporting</a:t>
            </a:r>
          </a:p>
          <a:p>
            <a:pPr marL="233363" indent="-222250">
              <a:spcAft>
                <a:spcPts val="1200"/>
              </a:spcAft>
            </a:pPr>
            <a:r>
              <a:rPr lang="en-US" sz="2000" dirty="0" smtClean="0">
                <a:latin typeface="Times New Roman" panose="02020603050405020304" pitchFamily="18" charset="0"/>
                <a:cs typeface="Times New Roman" panose="02020603050405020304" pitchFamily="18" charset="0"/>
              </a:rPr>
              <a:t>Reporting is extremely crucial because of the non-uniform enforcement where</a:t>
            </a:r>
          </a:p>
          <a:p>
            <a:pPr marL="1147763" indent="-233363">
              <a:spcAft>
                <a:spcPts val="600"/>
              </a:spcAft>
            </a:pPr>
            <a:r>
              <a:rPr lang="en-US" sz="2000" dirty="0" smtClean="0">
                <a:latin typeface="Times New Roman" panose="02020603050405020304" pitchFamily="18" charset="0"/>
                <a:cs typeface="Times New Roman" panose="02020603050405020304" pitchFamily="18" charset="0"/>
              </a:rPr>
              <a:t>courts are under-funded</a:t>
            </a:r>
          </a:p>
          <a:p>
            <a:pPr marL="1147763" indent="-233363">
              <a:spcAft>
                <a:spcPts val="600"/>
              </a:spcAft>
            </a:pPr>
            <a:r>
              <a:rPr lang="en-US" sz="2000" dirty="0" smtClean="0">
                <a:latin typeface="Times New Roman" panose="02020603050405020304" pitchFamily="18" charset="0"/>
                <a:cs typeface="Times New Roman" panose="02020603050405020304" pitchFamily="18" charset="0"/>
              </a:rPr>
              <a:t>prosecutors are over-worked, and not specially trained</a:t>
            </a:r>
          </a:p>
          <a:p>
            <a:pPr marL="1147763" indent="-233363">
              <a:spcAft>
                <a:spcPts val="600"/>
              </a:spcAft>
            </a:pPr>
            <a:r>
              <a:rPr lang="en-US" sz="2000" dirty="0" smtClean="0">
                <a:latin typeface="Times New Roman" panose="02020603050405020304" pitchFamily="18" charset="0"/>
                <a:cs typeface="Times New Roman" panose="02020603050405020304" pitchFamily="18" charset="0"/>
              </a:rPr>
              <a:t>agencies are under-budgeted</a:t>
            </a:r>
          </a:p>
          <a:p>
            <a:pPr marL="1147763" indent="-233363">
              <a:spcAft>
                <a:spcPts val="1200"/>
              </a:spcAft>
            </a:pPr>
            <a:r>
              <a:rPr lang="en-US" sz="2000" dirty="0" smtClean="0">
                <a:latin typeface="Times New Roman" panose="02020603050405020304" pitchFamily="18" charset="0"/>
                <a:cs typeface="Times New Roman" panose="02020603050405020304" pitchFamily="18" charset="0"/>
              </a:rPr>
              <a:t>not-for-profits are not typically 24/7</a:t>
            </a:r>
          </a:p>
          <a:p>
            <a:pPr marL="233363" indent="-233363">
              <a:spcAft>
                <a:spcPts val="1200"/>
              </a:spcAft>
            </a:pPr>
            <a:r>
              <a:rPr lang="en-US" sz="2000" dirty="0" smtClean="0">
                <a:latin typeface="Times New Roman" panose="02020603050405020304" pitchFamily="18" charset="0"/>
                <a:cs typeface="Times New Roman" panose="02020603050405020304" pitchFamily="18" charset="0"/>
              </a:rPr>
              <a:t>Reporting animal cruelty not typically as simple as dialing a telephone number</a:t>
            </a:r>
          </a:p>
          <a:p>
            <a:pPr marL="233363" indent="-233363">
              <a:spcAft>
                <a:spcPts val="1200"/>
              </a:spcAft>
            </a:pPr>
            <a:r>
              <a:rPr lang="en-US" sz="2000" dirty="0" smtClean="0">
                <a:latin typeface="Times New Roman" panose="02020603050405020304" pitchFamily="18" charset="0"/>
                <a:cs typeface="Times New Roman" panose="02020603050405020304" pitchFamily="18" charset="0"/>
              </a:rPr>
              <a:t>Reporting animal cruelty requires more than one call, providing evidentiary detail, follow-up and persistence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b="1" dirty="0" smtClean="0">
                <a:latin typeface="Times New Roman" panose="02020603050405020304" pitchFamily="18" charset="0"/>
                <a:cs typeface="Times New Roman" panose="02020603050405020304" pitchFamily="18" charset="0"/>
              </a:rPr>
              <a:t>HOW TO REPORT</a:t>
            </a:r>
            <a:endParaRPr lang="en-US" sz="30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2553508988"/>
              </p:ext>
            </p:extLst>
          </p:nvPr>
        </p:nvGraphicFramePr>
        <p:xfrm>
          <a:off x="301625" y="1527175"/>
          <a:ext cx="8613775" cy="4419600"/>
        </p:xfrm>
        <a:graphic>
          <a:graphicData uri="http://schemas.openxmlformats.org/drawingml/2006/table">
            <a:tbl>
              <a:tblPr firstRow="1" bandRow="1">
                <a:tableStyleId>{2D5ABB26-0587-4C30-8999-92F81FD0307C}</a:tableStyleId>
              </a:tblPr>
              <a:tblGrid>
                <a:gridCol w="2834746"/>
                <a:gridCol w="309880"/>
                <a:gridCol w="5469149"/>
              </a:tblGrid>
              <a:tr h="370840">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Police</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www.usacops.com</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ASPCA</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the</a:t>
                      </a:r>
                      <a:r>
                        <a:rPr lang="en-US" sz="2000" baseline="0" dirty="0" smtClean="0">
                          <a:latin typeface="Times New Roman" panose="02020603050405020304" pitchFamily="18" charset="0"/>
                          <a:cs typeface="Times New Roman" panose="02020603050405020304" pitchFamily="18" charset="0"/>
                        </a:rPr>
                        <a:t> first humane organization in North America created by a special act of NY legislature has an enforcement arm called Humane Law Enforcement (“HLE”), which handled over 17,000 calls last year</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The Humane Society</a:t>
                      </a:r>
                      <a:r>
                        <a:rPr lang="en-US" sz="2000" baseline="0" dirty="0" smtClean="0">
                          <a:latin typeface="Times New Roman" panose="02020603050405020304" pitchFamily="18" charset="0"/>
                          <a:cs typeface="Times New Roman" panose="02020603050405020304" pitchFamily="18" charset="0"/>
                        </a:rPr>
                        <a:t> of US</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en-US" sz="2000" dirty="0" smtClean="0">
                          <a:latin typeface="Times New Roman" panose="02020603050405020304" pitchFamily="18" charset="0"/>
                          <a:cs typeface="Times New Roman" panose="02020603050405020304" pitchFamily="18" charset="0"/>
                        </a:rPr>
                        <a:t>nation’s largest animal protection organization</a:t>
                      </a:r>
                    </a:p>
                    <a:p>
                      <a:pPr>
                        <a:spcAft>
                          <a:spcPts val="0"/>
                        </a:spcAft>
                      </a:pPr>
                      <a:r>
                        <a:rPr lang="en-US" sz="2000" dirty="0" smtClean="0">
                          <a:latin typeface="Times New Roman" panose="02020603050405020304" pitchFamily="18" charset="0"/>
                          <a:cs typeface="Times New Roman" panose="02020603050405020304" pitchFamily="18" charset="0"/>
                        </a:rPr>
                        <a:t>www.humanesociety.org</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Animal Legal Defense Fund</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en-US" sz="2000" dirty="0" smtClean="0">
                          <a:latin typeface="Times New Roman" panose="02020603050405020304" pitchFamily="18" charset="0"/>
                          <a:cs typeface="Times New Roman" panose="02020603050405020304" pitchFamily="18" charset="0"/>
                        </a:rPr>
                        <a:t>founded</a:t>
                      </a:r>
                      <a:r>
                        <a:rPr lang="en-US" sz="2000" baseline="0" dirty="0" smtClean="0">
                          <a:latin typeface="Times New Roman" panose="02020603050405020304" pitchFamily="18" charset="0"/>
                          <a:cs typeface="Times New Roman" panose="02020603050405020304" pitchFamily="18" charset="0"/>
                        </a:rPr>
                        <a:t> in 1979 by attorneys</a:t>
                      </a:r>
                    </a:p>
                    <a:p>
                      <a:pPr>
                        <a:spcAft>
                          <a:spcPts val="0"/>
                        </a:spcAft>
                      </a:pPr>
                      <a:r>
                        <a:rPr lang="en-US" sz="2000" baseline="0" dirty="0" smtClean="0">
                          <a:latin typeface="Times New Roman" panose="02020603050405020304" pitchFamily="18" charset="0"/>
                          <a:cs typeface="Times New Roman" panose="02020603050405020304" pitchFamily="18" charset="0"/>
                        </a:rPr>
                        <a:t>Website is www.aldf.org</a:t>
                      </a:r>
                    </a:p>
                    <a:p>
                      <a:pPr>
                        <a:spcAft>
                          <a:spcPts val="0"/>
                        </a:spcAft>
                      </a:pPr>
                      <a:r>
                        <a:rPr lang="en-US" sz="2000" baseline="0" dirty="0" smtClean="0">
                          <a:latin typeface="Times New Roman" panose="02020603050405020304" pitchFamily="18" charset="0"/>
                          <a:cs typeface="Times New Roman" panose="02020603050405020304" pitchFamily="18" charset="0"/>
                        </a:rPr>
                        <a:t>divide reporting into categories: pet store, rodeos, hoarding, etc.</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COMMON DENOMINATOR:</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spcAft>
                          <a:spcPts val="1200"/>
                        </a:spcAft>
                      </a:pPr>
                      <a:r>
                        <a:rPr kumimoji="0" lang="en-US" sz="2000" kern="1200" baseline="0" dirty="0" smtClean="0">
                          <a:solidFill>
                            <a:schemeClr val="tx1"/>
                          </a:solidFill>
                          <a:latin typeface="Times New Roman" panose="02020603050405020304" pitchFamily="18" charset="0"/>
                          <a:ea typeface="+mn-ea"/>
                          <a:cs typeface="Times New Roman" panose="02020603050405020304" pitchFamily="18" charset="0"/>
                        </a:rPr>
                        <a:t>all require being proactive, follow-up, diligence with documentary evidence</a:t>
                      </a:r>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Autofit/>
          </a:bodyPr>
          <a:lstStyle/>
          <a:p>
            <a:r>
              <a:rPr lang="en-US" sz="2600" b="1" dirty="0" smtClean="0"/>
              <a:t>REPORTING SUSPECTED ANIMAL CRUELTY OR NEGLECT IN NEW YORK STATE</a:t>
            </a:r>
            <a:endParaRPr lang="en-US" sz="2600" b="1" dirty="0"/>
          </a:p>
        </p:txBody>
      </p:sp>
      <p:sp>
        <p:nvSpPr>
          <p:cNvPr id="3" name="Content Placeholder 2"/>
          <p:cNvSpPr>
            <a:spLocks noGrp="1"/>
          </p:cNvSpPr>
          <p:nvPr>
            <p:ph sz="quarter" idx="1"/>
          </p:nvPr>
        </p:nvSpPr>
        <p:spPr>
          <a:xfrm>
            <a:off x="301752" y="1752600"/>
            <a:ext cx="8503920" cy="4346448"/>
          </a:xfrm>
        </p:spPr>
        <p:txBody>
          <a:bodyPr/>
          <a:lstStyle/>
          <a:p>
            <a:pPr marL="233363" indent="-233363">
              <a:spcAft>
                <a:spcPts val="600"/>
              </a:spcAft>
            </a:pPr>
            <a:r>
              <a:rPr lang="en-US" sz="2000" dirty="0" smtClean="0"/>
              <a:t>in NYC:  For animal crimes in progress and other animal emergencies in NYC, </a:t>
            </a:r>
            <a:r>
              <a:rPr lang="en-US" sz="2000" b="1" u="sng" dirty="0" smtClean="0"/>
              <a:t>DIAL 911</a:t>
            </a:r>
            <a:r>
              <a:rPr lang="en-US" sz="2000" dirty="0" smtClean="0"/>
              <a:t>; For ongoing animal cruelty or neglect in NYC, dial 311; You may also file a report online at http://bit.ly/Humane311</a:t>
            </a:r>
          </a:p>
          <a:p>
            <a:pPr marL="233363" indent="-233363">
              <a:spcAft>
                <a:spcPts val="600"/>
              </a:spcAft>
            </a:pPr>
            <a:r>
              <a:rPr lang="en-US" sz="2000" dirty="0" smtClean="0"/>
              <a:t>in NY State Counties (Outside of NYC):  For animal crimes in progress and other animal emergencies anywhere in NY State, </a:t>
            </a:r>
            <a:r>
              <a:rPr lang="en-US" sz="2000" b="1" u="sng" dirty="0" smtClean="0"/>
              <a:t>DIAL 911</a:t>
            </a:r>
            <a:r>
              <a:rPr lang="en-US" sz="2000" dirty="0" smtClean="0"/>
              <a:t>; For ongoing animal cruelty or neglect, call your county’s (1) local police; and (2) local SPCA/animal control (where available).</a:t>
            </a:r>
          </a:p>
          <a:p>
            <a:pPr>
              <a:spcAft>
                <a:spcPts val="600"/>
              </a:spcAft>
            </a:pPr>
            <a:endParaRPr lang="en-US" sz="2000" dirty="0" smtClean="0"/>
          </a:p>
          <a:p>
            <a:pPr marL="0" indent="0" algn="ctr">
              <a:spcAft>
                <a:spcPts val="600"/>
              </a:spcAft>
              <a:buNone/>
            </a:pPr>
            <a:r>
              <a:rPr lang="en-US" sz="2200" dirty="0" smtClean="0"/>
              <a:t>CONTACT INFORMATION FOR LOCAL POLICE AND SPCAS THROUGHOUT NEW YORK STATE (BY COUNTY):</a:t>
            </a:r>
          </a:p>
          <a:p>
            <a:pPr marL="0" indent="0" algn="ctr">
              <a:spcAft>
                <a:spcPts val="600"/>
              </a:spcAft>
              <a:buNone/>
            </a:pPr>
            <a:r>
              <a:rPr lang="en-US" sz="2000" dirty="0" smtClean="0"/>
              <a:t>See attached hand-out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Common Indicators of Neglect</a:t>
            </a:r>
            <a:endParaRPr lang="en-US" sz="32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sz="half" idx="1"/>
          </p:nvPr>
        </p:nvSpPr>
        <p:spPr>
          <a:xfrm>
            <a:off x="301752" y="1371600"/>
            <a:ext cx="4038600" cy="5257800"/>
          </a:xfrm>
        </p:spPr>
        <p:txBody>
          <a:bodyPr>
            <a:noAutofit/>
          </a:bodyPr>
          <a:lstStyle/>
          <a:p>
            <a:pPr marL="233363" lvl="4" indent="-233363">
              <a:spcAft>
                <a:spcPts val="600"/>
              </a:spcAft>
              <a:buClr>
                <a:schemeClr val="accent1"/>
              </a:buClr>
              <a:buSzPct val="85000"/>
              <a:buFont typeface="Arial" pitchFamily="34" charset="0"/>
              <a:buChar char="•"/>
            </a:pPr>
            <a:r>
              <a:rPr lang="en-US" sz="1600" b="1" dirty="0" smtClean="0">
                <a:solidFill>
                  <a:schemeClr val="tx2"/>
                </a:solidFill>
                <a:latin typeface="Times New Roman" panose="02020603050405020304" pitchFamily="18" charset="0"/>
                <a:cs typeface="Times New Roman" panose="02020603050405020304" pitchFamily="18" charset="0"/>
              </a:rPr>
              <a:t>Poor body condition</a:t>
            </a:r>
          </a:p>
          <a:p>
            <a:pPr marL="690563" lvl="5" indent="-233363">
              <a:spcBef>
                <a:spcPts val="0"/>
              </a:spcBef>
              <a:spcAft>
                <a:spcPts val="400"/>
              </a:spcAft>
              <a:buClr>
                <a:schemeClr val="accent1"/>
              </a:buClr>
              <a:buSzPct val="85000"/>
              <a:buFont typeface="Arial"/>
              <a:buChar char="•"/>
            </a:pPr>
            <a:r>
              <a:rPr lang="en-US" sz="1600" dirty="0" smtClean="0">
                <a:solidFill>
                  <a:schemeClr val="tx2"/>
                </a:solidFill>
                <a:latin typeface="Times New Roman" panose="02020603050405020304" pitchFamily="18" charset="0"/>
                <a:cs typeface="Times New Roman" panose="02020603050405020304" pitchFamily="18" charset="0"/>
              </a:rPr>
              <a:t>Severe fur matting and/or filthy coat</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Congested </a:t>
            </a:r>
            <a:r>
              <a:rPr lang="en-US" sz="1600" dirty="0">
                <a:solidFill>
                  <a:schemeClr val="tx2"/>
                </a:solidFill>
                <a:latin typeface="Times New Roman" panose="02020603050405020304" pitchFamily="18" charset="0"/>
                <a:cs typeface="Times New Roman" panose="02020603050405020304" pitchFamily="18" charset="0"/>
              </a:rPr>
              <a:t>eyes or </a:t>
            </a:r>
            <a:r>
              <a:rPr lang="en-US" sz="1600" dirty="0" smtClean="0">
                <a:solidFill>
                  <a:schemeClr val="tx2"/>
                </a:solidFill>
                <a:latin typeface="Times New Roman" panose="02020603050405020304" pitchFamily="18" charset="0"/>
                <a:cs typeface="Times New Roman" panose="02020603050405020304" pitchFamily="18" charset="0"/>
              </a:rPr>
              <a:t>ears</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Flea/tick infestation</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Underweight with visible bones </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Limping or inability to stand or walk normally</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Animal in obvious physical distress, in need of veterinary care</a:t>
            </a:r>
          </a:p>
          <a:p>
            <a:pPr marL="233363" lvl="4" indent="-233363">
              <a:spcAft>
                <a:spcPts val="600"/>
              </a:spcAft>
              <a:buClr>
                <a:schemeClr val="accent1"/>
              </a:buClr>
              <a:buSzPct val="85000"/>
              <a:buFont typeface="Arial" pitchFamily="34" charset="0"/>
              <a:buChar char="•"/>
            </a:pPr>
            <a:r>
              <a:rPr lang="en-US" sz="1600" b="1" dirty="0" smtClean="0">
                <a:solidFill>
                  <a:schemeClr val="tx2"/>
                </a:solidFill>
                <a:latin typeface="Times New Roman" panose="02020603050405020304" pitchFamily="18" charset="0"/>
                <a:cs typeface="Times New Roman" panose="02020603050405020304" pitchFamily="18" charset="0"/>
              </a:rPr>
              <a:t>Lack of Food or Water</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The animal has no obvious sources of food/water </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Underweight with visible bones </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The animal may exhibit extreme behavior (aggression or lethargy) due to starvation/thirst </a:t>
            </a:r>
          </a:p>
          <a:p>
            <a:pPr marL="233363" lvl="5" indent="-233363">
              <a:spcBef>
                <a:spcPts val="0"/>
              </a:spcBef>
              <a:buClr>
                <a:schemeClr val="accent1"/>
              </a:buClr>
              <a:buSzPct val="85000"/>
              <a:buNone/>
            </a:pPr>
            <a:endParaRPr lang="en-US" dirty="0" smtClean="0">
              <a:solidFill>
                <a:schemeClr val="tx2"/>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800600" y="1371600"/>
            <a:ext cx="4038600" cy="5029200"/>
          </a:xfrm>
        </p:spPr>
        <p:txBody>
          <a:bodyPr>
            <a:normAutofit/>
          </a:bodyPr>
          <a:lstStyle/>
          <a:p>
            <a:pPr marL="233363" lvl="4" indent="-233363">
              <a:spcAft>
                <a:spcPts val="600"/>
              </a:spcAft>
              <a:buClr>
                <a:schemeClr val="accent1"/>
              </a:buClr>
              <a:buSzPct val="85000"/>
              <a:buFont typeface="Arial" pitchFamily="34" charset="0"/>
              <a:buChar char="•"/>
            </a:pPr>
            <a:r>
              <a:rPr lang="en-US" sz="1600" b="1" dirty="0" smtClean="0">
                <a:solidFill>
                  <a:schemeClr val="tx2"/>
                </a:solidFill>
                <a:latin typeface="Times New Roman" panose="02020603050405020304" pitchFamily="18" charset="0"/>
                <a:cs typeface="Times New Roman" panose="02020603050405020304" pitchFamily="18" charset="0"/>
              </a:rPr>
              <a:t>Lack of Sanitation</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Feces/debris covers the animal’s living area</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More animals at a property than can be properly cared for</a:t>
            </a:r>
            <a:endParaRPr lang="en-US" sz="1600" b="1" dirty="0" smtClean="0">
              <a:solidFill>
                <a:schemeClr val="tx2"/>
              </a:solidFill>
              <a:latin typeface="Times New Roman" panose="02020603050405020304" pitchFamily="18" charset="0"/>
              <a:cs typeface="Times New Roman" panose="02020603050405020304" pitchFamily="18" charset="0"/>
            </a:endParaRPr>
          </a:p>
          <a:p>
            <a:pPr marL="233363" lvl="4" indent="-233363">
              <a:spcAft>
                <a:spcPts val="600"/>
              </a:spcAft>
              <a:buClr>
                <a:schemeClr val="accent1"/>
              </a:buClr>
              <a:buSzPct val="85000"/>
              <a:buFont typeface="Arial" pitchFamily="34" charset="0"/>
              <a:buChar char="•"/>
            </a:pPr>
            <a:r>
              <a:rPr lang="en-US" sz="1600" b="1" dirty="0" smtClean="0">
                <a:solidFill>
                  <a:schemeClr val="tx2"/>
                </a:solidFill>
                <a:latin typeface="Times New Roman" panose="02020603050405020304" pitchFamily="18" charset="0"/>
                <a:cs typeface="Times New Roman" panose="02020603050405020304" pitchFamily="18" charset="0"/>
              </a:rPr>
              <a:t>Lack of Adequate Shelter</a:t>
            </a:r>
          </a:p>
          <a:p>
            <a:pPr marL="690563" lvl="5" indent="-233363">
              <a:spcAft>
                <a:spcPts val="6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Animal is contained in an area fully exposed to inclement weather or constant sun</a:t>
            </a:r>
          </a:p>
          <a:p>
            <a:pPr marL="233363" lvl="4" indent="-233363">
              <a:spcAft>
                <a:spcPts val="600"/>
              </a:spcAft>
              <a:buClr>
                <a:schemeClr val="accent1"/>
              </a:buClr>
              <a:buSzPct val="85000"/>
              <a:buFont typeface="Arial" pitchFamily="34" charset="0"/>
              <a:buChar char="•"/>
            </a:pPr>
            <a:r>
              <a:rPr lang="en-US" sz="1600" b="1" dirty="0" smtClean="0">
                <a:solidFill>
                  <a:schemeClr val="tx2"/>
                </a:solidFill>
                <a:latin typeface="Times New Roman" panose="02020603050405020304" pitchFamily="18" charset="0"/>
                <a:cs typeface="Times New Roman" panose="02020603050405020304" pitchFamily="18" charset="0"/>
              </a:rPr>
              <a:t>Abandonment</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Animal is left in a house or yard that appears empty </a:t>
            </a:r>
          </a:p>
          <a:p>
            <a:pPr marL="690563" lvl="5" indent="-233363">
              <a:spcBef>
                <a:spcPts val="0"/>
              </a:spcBef>
              <a:spcAft>
                <a:spcPts val="400"/>
              </a:spcAft>
              <a:buClr>
                <a:schemeClr val="accent1"/>
              </a:buClr>
              <a:buSzPct val="85000"/>
              <a:buFont typeface="Arial" pitchFamily="34" charset="0"/>
              <a:buChar char="•"/>
            </a:pPr>
            <a:r>
              <a:rPr lang="en-US" sz="1600" dirty="0" smtClean="0">
                <a:solidFill>
                  <a:schemeClr val="tx2"/>
                </a:solidFill>
                <a:latin typeface="Times New Roman" panose="02020603050405020304" pitchFamily="18" charset="0"/>
                <a:cs typeface="Times New Roman" panose="02020603050405020304" pitchFamily="18" charset="0"/>
              </a:rPr>
              <a:t>A dog howling or barking for several hours may be a sign of abandonment</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534400" cy="914400"/>
          </a:xfrm>
        </p:spPr>
        <p:txBody>
          <a:bodyPr>
            <a:noAutofit/>
          </a:bodyPr>
          <a:lstStyle/>
          <a:p>
            <a:r>
              <a:rPr lang="en-US" sz="3200" b="1" dirty="0">
                <a:latin typeface="Times New Roman" panose="02020603050405020304" pitchFamily="18" charset="0"/>
                <a:cs typeface="Times New Roman" panose="02020603050405020304" pitchFamily="18" charset="0"/>
              </a:rPr>
              <a:t>Common Indicators of </a:t>
            </a:r>
            <a:r>
              <a:rPr lang="en-US" sz="3200" b="1" dirty="0" smtClean="0">
                <a:latin typeface="Times New Roman" panose="02020603050405020304" pitchFamily="18" charset="0"/>
                <a:cs typeface="Times New Roman" panose="02020603050405020304" pitchFamily="18" charset="0"/>
              </a:rPr>
              <a:t>Abuse and Cruelty</a:t>
            </a:r>
            <a:endParaRPr lang="en-US" sz="3200" b="1"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sz="half" idx="1"/>
          </p:nvPr>
        </p:nvSpPr>
        <p:spPr>
          <a:xfrm>
            <a:off x="301752" y="1371600"/>
            <a:ext cx="4270248" cy="5029200"/>
          </a:xfrm>
        </p:spPr>
        <p:txBody>
          <a:bodyPr>
            <a:noAutofit/>
          </a:bodyPr>
          <a:lstStyle/>
          <a:p>
            <a:pPr marL="233363" lvl="4" indent="-233363">
              <a:spcBef>
                <a:spcPts val="0"/>
              </a:spcBef>
              <a:spcAft>
                <a:spcPts val="600"/>
              </a:spcAft>
              <a:buClr>
                <a:schemeClr val="accent1"/>
              </a:buClr>
              <a:buSzPct val="85000"/>
              <a:buFont typeface="Arial" pitchFamily="34" charset="0"/>
              <a:buChar char="•"/>
            </a:pPr>
            <a:r>
              <a:rPr lang="en-US" b="1" dirty="0" smtClean="0">
                <a:solidFill>
                  <a:schemeClr val="tx2"/>
                </a:solidFill>
                <a:latin typeface="Times New Roman" panose="02020603050405020304" pitchFamily="18" charset="0"/>
                <a:cs typeface="Times New Roman" panose="02020603050405020304" pitchFamily="18" charset="0"/>
              </a:rPr>
              <a:t>Signs of Physical Abuse</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Open wounds</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Scars</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Missing fur</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Missing limbs or body parts</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Burn marks</a:t>
            </a:r>
          </a:p>
          <a:p>
            <a:pPr marL="690563" lvl="5" indent="-233363">
              <a:spcBef>
                <a:spcPts val="0"/>
              </a:spcBef>
              <a:spcAft>
                <a:spcPts val="4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Aggression or fear (e.g</a:t>
            </a:r>
            <a:r>
              <a:rPr lang="en-US" dirty="0">
                <a:solidFill>
                  <a:schemeClr val="tx2"/>
                </a:solidFill>
                <a:latin typeface="Times New Roman" panose="02020603050405020304" pitchFamily="18" charset="0"/>
                <a:cs typeface="Times New Roman" panose="02020603050405020304" pitchFamily="18" charset="0"/>
              </a:rPr>
              <a:t>., cowering, hiding, </a:t>
            </a:r>
            <a:r>
              <a:rPr lang="en-US" dirty="0" smtClean="0">
                <a:solidFill>
                  <a:schemeClr val="tx2"/>
                </a:solidFill>
                <a:latin typeface="Times New Roman" panose="02020603050405020304" pitchFamily="18" charset="0"/>
                <a:cs typeface="Times New Roman" panose="02020603050405020304" pitchFamily="18" charset="0"/>
              </a:rPr>
              <a:t>fear-biting)</a:t>
            </a:r>
          </a:p>
          <a:p>
            <a:pPr marL="233363" lvl="4" indent="-233363">
              <a:spcBef>
                <a:spcPts val="0"/>
              </a:spcBef>
              <a:spcAft>
                <a:spcPts val="600"/>
              </a:spcAft>
              <a:buClr>
                <a:schemeClr val="accent1"/>
              </a:buClr>
              <a:buSzPct val="85000"/>
              <a:buFont typeface="Arial" pitchFamily="34" charset="0"/>
              <a:buChar char="•"/>
            </a:pPr>
            <a:r>
              <a:rPr lang="en-US" b="1" dirty="0" smtClean="0">
                <a:solidFill>
                  <a:schemeClr val="tx2"/>
                </a:solidFill>
                <a:latin typeface="Times New Roman" panose="02020603050405020304" pitchFamily="18" charset="0"/>
                <a:cs typeface="Times New Roman" panose="02020603050405020304" pitchFamily="18" charset="0"/>
              </a:rPr>
              <a:t>Animal is improperly caged or restrained</a:t>
            </a:r>
          </a:p>
          <a:p>
            <a:pPr marL="690563" lvl="5" indent="-233363">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has little room to move, and/or is unable to stand or turn</a:t>
            </a:r>
          </a:p>
          <a:p>
            <a:pPr marL="690563" lvl="5" indent="-233363">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restrained by a chain, rope or other device for extended periods of time</a:t>
            </a:r>
          </a:p>
          <a:p>
            <a:pPr marL="690563" lvl="5" indent="-233363">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Chains, or ropes around or embedded into the animal’s neck</a:t>
            </a:r>
          </a:p>
          <a:p>
            <a:pPr marL="731520" lvl="5" indent="-457200">
              <a:buClr>
                <a:schemeClr val="accent1"/>
              </a:buClr>
              <a:buSzPct val="85000"/>
              <a:buNone/>
            </a:pPr>
            <a:endParaRPr lang="en-US" sz="1000" dirty="0" smtClean="0">
              <a:solidFill>
                <a:schemeClr val="tx2"/>
              </a:solidFill>
              <a:latin typeface="+mj-lt"/>
              <a:cs typeface="Times New Roman" pitchFamily="18" charset="0"/>
            </a:endParaRPr>
          </a:p>
        </p:txBody>
      </p:sp>
      <p:sp>
        <p:nvSpPr>
          <p:cNvPr id="4" name="Content Placeholder 3"/>
          <p:cNvSpPr>
            <a:spLocks noGrp="1"/>
          </p:cNvSpPr>
          <p:nvPr>
            <p:ph sz="half" idx="2"/>
          </p:nvPr>
        </p:nvSpPr>
        <p:spPr/>
        <p:txBody>
          <a:bodyPr/>
          <a:lstStyle/>
          <a:p>
            <a:pPr marL="233363" lvl="4" indent="-233363">
              <a:spcBef>
                <a:spcPts val="0"/>
              </a:spcBef>
              <a:spcAft>
                <a:spcPts val="600"/>
              </a:spcAft>
              <a:buClr>
                <a:schemeClr val="accent1"/>
              </a:buClr>
              <a:buSzPct val="85000"/>
              <a:buFont typeface="Arial" pitchFamily="34" charset="0"/>
              <a:buChar char="•"/>
            </a:pPr>
            <a:r>
              <a:rPr lang="en-US" b="1" dirty="0" smtClean="0">
                <a:solidFill>
                  <a:schemeClr val="tx2"/>
                </a:solidFill>
                <a:latin typeface="Times New Roman" panose="02020603050405020304" pitchFamily="18" charset="0"/>
                <a:cs typeface="Times New Roman" panose="02020603050405020304" pitchFamily="18" charset="0"/>
              </a:rPr>
              <a:t>Evidence of Dog Fighting</a:t>
            </a:r>
          </a:p>
          <a:p>
            <a:pPr marL="690563" lvl="5" indent="-233363">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Training implements</a:t>
            </a:r>
          </a:p>
          <a:p>
            <a:pPr marL="914400" lvl="5" indent="0">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ex. treadmills, spring poles, restraining devices)</a:t>
            </a:r>
          </a:p>
          <a:p>
            <a:pPr marL="690563" lvl="5" indent="-233363">
              <a:spcBef>
                <a:spcPts val="0"/>
              </a:spcBef>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Obvious signs of trauma </a:t>
            </a:r>
          </a:p>
          <a:p>
            <a:pPr marL="914400" lvl="6" indent="0">
              <a:spcBef>
                <a:spcPts val="0"/>
              </a:spcBef>
              <a:spcAft>
                <a:spcPts val="600"/>
              </a:spcAft>
              <a:buClr>
                <a:schemeClr val="accent1"/>
              </a:buClr>
              <a:buSzPct val="85000"/>
              <a:buFont typeface="Arial" pitchFamily="34" charset="0"/>
              <a:buChar char="•"/>
            </a:pPr>
            <a:r>
              <a:rPr lang="en-US" sz="1800" dirty="0" smtClean="0">
                <a:solidFill>
                  <a:schemeClr val="tx2"/>
                </a:solidFill>
                <a:latin typeface="Times New Roman" panose="02020603050405020304" pitchFamily="18" charset="0"/>
                <a:cs typeface="Times New Roman" panose="02020603050405020304" pitchFamily="18" charset="0"/>
              </a:rPr>
              <a:t>scars, open wounds, infections, missing body parts</a:t>
            </a:r>
            <a:endParaRPr lang="en-US" sz="1800" b="1" dirty="0" smtClean="0">
              <a:solidFill>
                <a:schemeClr val="tx2"/>
              </a:solidFill>
              <a:latin typeface="Times New Roman" panose="02020603050405020304" pitchFamily="18" charset="0"/>
              <a:cs typeface="Times New Roman" panose="02020603050405020304" pitchFamily="18" charset="0"/>
            </a:endParaRPr>
          </a:p>
          <a:p>
            <a:pPr marL="690563" lvl="5" indent="-233363">
              <a:spcAft>
                <a:spcPts val="600"/>
              </a:spcAft>
              <a:buClr>
                <a:schemeClr val="accent1"/>
              </a:buClr>
              <a:buSzPct val="85000"/>
              <a:buFont typeface="Arial" pitchFamily="34" charset="0"/>
              <a:buChar char="•"/>
            </a:pPr>
            <a:r>
              <a:rPr lang="en-US" dirty="0" smtClean="0">
                <a:solidFill>
                  <a:schemeClr val="tx2"/>
                </a:solidFill>
                <a:latin typeface="Times New Roman" panose="02020603050405020304" pitchFamily="18" charset="0"/>
                <a:cs typeface="Times New Roman" panose="02020603050405020304" pitchFamily="18" charset="0"/>
              </a:rPr>
              <a:t>Fighting paraphernalia</a:t>
            </a:r>
          </a:p>
          <a:p>
            <a:pPr marL="914400" lvl="6" indent="0">
              <a:spcBef>
                <a:spcPts val="0"/>
              </a:spcBef>
              <a:spcAft>
                <a:spcPts val="600"/>
              </a:spcAft>
              <a:buClr>
                <a:schemeClr val="accent1"/>
              </a:buClr>
              <a:buSzPct val="85000"/>
              <a:buFont typeface="Arial" pitchFamily="34" charset="0"/>
              <a:buChar char="•"/>
            </a:pPr>
            <a:r>
              <a:rPr lang="en-US" sz="1800" dirty="0" smtClean="0">
                <a:solidFill>
                  <a:schemeClr val="tx2"/>
                </a:solidFill>
                <a:latin typeface="Times New Roman" panose="02020603050405020304" pitchFamily="18" charset="0"/>
                <a:cs typeface="Times New Roman" panose="02020603050405020304" pitchFamily="18" charset="0"/>
              </a:rPr>
              <a:t>Fighting ring</a:t>
            </a:r>
          </a:p>
          <a:p>
            <a:pPr marL="914400" lvl="6" indent="0">
              <a:spcBef>
                <a:spcPts val="0"/>
              </a:spcBef>
              <a:spcAft>
                <a:spcPts val="600"/>
              </a:spcAft>
              <a:buClr>
                <a:schemeClr val="accent1"/>
              </a:buClr>
              <a:buSzPct val="85000"/>
              <a:buFont typeface="Arial" pitchFamily="34" charset="0"/>
              <a:buChar char="•"/>
            </a:pPr>
            <a:r>
              <a:rPr lang="en-US" sz="1800" dirty="0" smtClean="0">
                <a:solidFill>
                  <a:schemeClr val="tx2"/>
                </a:solidFill>
                <a:latin typeface="Times New Roman" panose="02020603050405020304" pitchFamily="18" charset="0"/>
                <a:cs typeface="Times New Roman" panose="02020603050405020304" pitchFamily="18" charset="0"/>
              </a:rPr>
              <a:t>Blood stains</a:t>
            </a:r>
          </a:p>
          <a:p>
            <a:pPr marL="914400" lvl="6" indent="0">
              <a:spcBef>
                <a:spcPts val="0"/>
              </a:spcBef>
              <a:spcAft>
                <a:spcPts val="600"/>
              </a:spcAft>
              <a:buClr>
                <a:schemeClr val="accent1"/>
              </a:buClr>
              <a:buSzPct val="85000"/>
              <a:buFont typeface="Arial" pitchFamily="34" charset="0"/>
              <a:buChar char="•"/>
            </a:pPr>
            <a:r>
              <a:rPr lang="en-US" sz="1800" dirty="0" smtClean="0">
                <a:solidFill>
                  <a:schemeClr val="tx2"/>
                </a:solidFill>
                <a:latin typeface="Times New Roman" panose="02020603050405020304" pitchFamily="18" charset="0"/>
                <a:cs typeface="Times New Roman" panose="02020603050405020304" pitchFamily="18" charset="0"/>
              </a:rPr>
              <a:t>Dog fighting publications</a:t>
            </a:r>
          </a:p>
          <a:p>
            <a:endParaRPr lang="en-US" dirty="0"/>
          </a:p>
        </p:txBody>
      </p:sp>
    </p:spTree>
    <p:extLst>
      <p:ext uri="{BB962C8B-B14F-4D97-AF65-F5344CB8AC3E}">
        <p14:creationId xmlns="" xmlns:p14="http://schemas.microsoft.com/office/powerpoint/2010/main" val="280857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2971800"/>
            <a:ext cx="6781798" cy="3048000"/>
          </a:xfrm>
        </p:spPr>
        <p:txBody>
          <a:bodyPr>
            <a:noAutofit/>
          </a:bodyPr>
          <a:lstStyle/>
          <a:p>
            <a:r>
              <a:rPr lang="en-US" sz="2800" cap="none" dirty="0" smtClean="0">
                <a:latin typeface="Times New Roman" pitchFamily="18" charset="0"/>
                <a:cs typeface="Times New Roman" pitchFamily="18" charset="0"/>
              </a:rPr>
              <a:t>Twelve independent surveys have found that between 18% and 48% of battered women have delayed their decision to leave</a:t>
            </a:r>
            <a:r>
              <a:rPr lang="en-US" sz="2800" b="0" cap="none" dirty="0" smtClean="0">
                <a:latin typeface="Times New Roman" pitchFamily="18" charset="0"/>
                <a:cs typeface="Times New Roman" pitchFamily="18" charset="0"/>
              </a:rPr>
              <a:t>, </a:t>
            </a:r>
            <a:r>
              <a:rPr lang="en-US" sz="2800" cap="none" dirty="0" smtClean="0">
                <a:latin typeface="Times New Roman" pitchFamily="18" charset="0"/>
                <a:cs typeface="Times New Roman" pitchFamily="18" charset="0"/>
              </a:rPr>
              <a:t>or have returned to their abusers, out of fear for the welfare of their animals</a:t>
            </a:r>
            <a:r>
              <a:rPr lang="en-US" sz="2800" b="0" cap="none" dirty="0" smtClean="0">
                <a:latin typeface="Times New Roman" pitchFamily="18" charset="0"/>
                <a:cs typeface="Times New Roman" pitchFamily="18" charset="0"/>
              </a:rPr>
              <a:t>.</a:t>
            </a:r>
            <a:r>
              <a:rPr lang="en-US" sz="2800" cap="none" dirty="0" smtClean="0">
                <a:latin typeface="Times New Roman" pitchFamily="18" charset="0"/>
                <a:cs typeface="Times New Roman" pitchFamily="18" charset="0"/>
              </a:rPr>
              <a:t> </a:t>
            </a:r>
            <a:br>
              <a:rPr lang="en-US" sz="2800" cap="none" dirty="0" smtClean="0">
                <a:latin typeface="Times New Roman" pitchFamily="18" charset="0"/>
                <a:cs typeface="Times New Roman" pitchFamily="18" charset="0"/>
              </a:rPr>
            </a:br>
            <a:r>
              <a:rPr lang="en-US" sz="1200" cap="none" dirty="0" smtClean="0">
                <a:latin typeface="Times New Roman"/>
                <a:cs typeface="Times New Roman"/>
              </a:rPr>
              <a:t>(Ascione, 2007)</a:t>
            </a:r>
            <a:endParaRPr lang="en-US" sz="1200" cap="none" dirty="0">
              <a:latin typeface="Times New Roman"/>
              <a:cs typeface="Times New Roman"/>
            </a:endParaRPr>
          </a:p>
        </p:txBody>
      </p:sp>
      <p:sp>
        <p:nvSpPr>
          <p:cNvPr id="3" name="Title 2"/>
          <p:cNvSpPr>
            <a:spLocks noGrp="1"/>
          </p:cNvSpPr>
          <p:nvPr>
            <p:ph type="title"/>
          </p:nvPr>
        </p:nvSpPr>
        <p:spPr>
          <a:xfrm>
            <a:off x="762000" y="381000"/>
            <a:ext cx="7772400" cy="1524000"/>
          </a:xfrm>
        </p:spPr>
        <p:txBody>
          <a:bodyPr>
            <a:normAutofit/>
          </a:bodyPr>
          <a:lstStyle/>
          <a:p>
            <a:r>
              <a:rPr lang="en-US" sz="4400" dirty="0" smtClean="0">
                <a:latin typeface="Times New Roman" pitchFamily="18" charset="0"/>
                <a:cs typeface="Times New Roman" pitchFamily="18" charset="0"/>
              </a:rPr>
              <a:t>The Link Between Animal Abuse and Family Violence: Women</a:t>
            </a:r>
            <a:endParaRPr lang="en-US" sz="4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4708981"/>
          </a:xfrm>
          <a:prstGeom prst="rect">
            <a:avLst/>
          </a:prstGeom>
          <a:noFill/>
        </p:spPr>
        <p:txBody>
          <a:bodyPr wrap="square" rtlCol="0">
            <a:spAutoFit/>
          </a:bodyPr>
          <a:lstStyle/>
          <a:p>
            <a:pPr algn="ctr"/>
            <a:r>
              <a:rPr lang="en-US" sz="6000" b="1" dirty="0" smtClean="0">
                <a:solidFill>
                  <a:schemeClr val="accent1"/>
                </a:solidFill>
                <a:latin typeface="Times New Roman" panose="02020603050405020304" pitchFamily="18" charset="0"/>
                <a:cs typeface="Times New Roman" panose="02020603050405020304" pitchFamily="18" charset="0"/>
              </a:rPr>
              <a:t>Assessment of Animal Cruelty in Evaluating Child Abuse and Domestic Violence Situations</a:t>
            </a:r>
            <a:endParaRPr lang="en-US" sz="60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Observations to Make and Why</a:t>
            </a:r>
            <a:endParaRPr lang="en-US" sz="4000" dirty="0">
              <a:latin typeface="Times New Roman" pitchFamily="18" charset="0"/>
              <a:cs typeface="Times New Roman" pitchFamily="18" charset="0"/>
            </a:endParaRPr>
          </a:p>
        </p:txBody>
      </p:sp>
      <p:sp>
        <p:nvSpPr>
          <p:cNvPr id="3" name="TextBox 2"/>
          <p:cNvSpPr txBox="1"/>
          <p:nvPr/>
        </p:nvSpPr>
        <p:spPr>
          <a:xfrm>
            <a:off x="457200" y="1295401"/>
            <a:ext cx="7772400" cy="1077218"/>
          </a:xfrm>
          <a:prstGeom prst="rect">
            <a:avLst/>
          </a:prstGeom>
          <a:noFill/>
        </p:spPr>
        <p:txBody>
          <a:bodyPr wrap="square" rtlCol="0">
            <a:spAutoFit/>
          </a:bodyPr>
          <a:lstStyle/>
          <a:p>
            <a:pPr algn="ctr"/>
            <a:r>
              <a:rPr lang="en-US" sz="3200" b="1" dirty="0" smtClean="0">
                <a:solidFill>
                  <a:schemeClr val="bg2">
                    <a:lumMod val="50000"/>
                  </a:schemeClr>
                </a:solidFill>
                <a:latin typeface="Times New Roman" pitchFamily="18" charset="0"/>
                <a:cs typeface="Times New Roman" pitchFamily="18" charset="0"/>
              </a:rPr>
              <a:t>Are there visible signs of animal abuse or neglect in the home?</a:t>
            </a:r>
          </a:p>
        </p:txBody>
      </p:sp>
      <p:sp>
        <p:nvSpPr>
          <p:cNvPr id="5" name="TextBox 4"/>
          <p:cNvSpPr txBox="1"/>
          <p:nvPr/>
        </p:nvSpPr>
        <p:spPr>
          <a:xfrm>
            <a:off x="457200" y="2362200"/>
            <a:ext cx="8229600" cy="4708981"/>
          </a:xfrm>
          <a:prstGeom prst="rect">
            <a:avLst/>
          </a:prstGeom>
          <a:noFill/>
        </p:spPr>
        <p:txBody>
          <a:bodyPr wrap="square" rtlCol="0">
            <a:spAutoFit/>
          </a:bodyPr>
          <a:lstStyle/>
          <a:p>
            <a:pPr>
              <a:buFont typeface="Wingdings" pitchFamily="2" charset="2"/>
              <a:buChar char="q"/>
            </a:pPr>
            <a:r>
              <a:rPr lang="en-US" sz="2000" dirty="0">
                <a:solidFill>
                  <a:schemeClr val="accent1"/>
                </a:solidFill>
                <a:latin typeface="Times New Roman" pitchFamily="18" charset="0"/>
                <a:cs typeface="Times New Roman" pitchFamily="18" charset="0"/>
              </a:rPr>
              <a:t>Is there a dead animal in or around the home? </a:t>
            </a:r>
            <a:endParaRPr lang="en-US" sz="2000" dirty="0" smtClean="0">
              <a:solidFill>
                <a:schemeClr val="accent1"/>
              </a:solidFill>
              <a:latin typeface="Times New Roman" pitchFamily="18" charset="0"/>
              <a:cs typeface="Times New Roman" pitchFamily="18" charset="0"/>
            </a:endParaRPr>
          </a:p>
          <a:p>
            <a:pPr>
              <a:buFont typeface="Wingdings" pitchFamily="2" charset="2"/>
              <a:buChar char="q"/>
            </a:pPr>
            <a:r>
              <a:rPr lang="en-US" sz="2000" dirty="0" smtClean="0">
                <a:solidFill>
                  <a:schemeClr val="accent1"/>
                </a:solidFill>
                <a:latin typeface="Times New Roman" pitchFamily="18" charset="0"/>
                <a:cs typeface="Times New Roman" pitchFamily="18" charset="0"/>
              </a:rPr>
              <a:t>Is there an injured animal in or around the home?</a:t>
            </a:r>
          </a:p>
          <a:p>
            <a:pPr lvl="1">
              <a:buFont typeface="Wingdings" pitchFamily="2" charset="2"/>
              <a:buChar char="v"/>
            </a:pPr>
            <a:r>
              <a:rPr lang="en-US" sz="2000" dirty="0" smtClean="0">
                <a:solidFill>
                  <a:schemeClr val="accent1"/>
                </a:solidFill>
                <a:latin typeface="Times New Roman" pitchFamily="18" charset="0"/>
                <a:cs typeface="Times New Roman" pitchFamily="18" charset="0"/>
              </a:rPr>
              <a:t>Ex. Cuts, open wounds, bruises, broken bones, limp/inability to walk or get up, burns, missing fur, collar embedded in animal’s neck?</a:t>
            </a:r>
          </a:p>
          <a:p>
            <a:endParaRPr lang="en-US" sz="2000" dirty="0" smtClean="0">
              <a:solidFill>
                <a:schemeClr val="accent1"/>
              </a:solidFill>
              <a:latin typeface="Times New Roman" pitchFamily="18" charset="0"/>
              <a:cs typeface="Times New Roman" pitchFamily="18" charset="0"/>
            </a:endParaRPr>
          </a:p>
          <a:p>
            <a:pPr>
              <a:buFont typeface="Wingdings" pitchFamily="2" charset="2"/>
              <a:buChar char="q"/>
            </a:pPr>
            <a:r>
              <a:rPr lang="en-US" sz="2000" dirty="0" smtClean="0">
                <a:solidFill>
                  <a:schemeClr val="accent1"/>
                </a:solidFill>
                <a:latin typeface="Times New Roman" pitchFamily="18" charset="0"/>
                <a:cs typeface="Times New Roman" pitchFamily="18" charset="0"/>
              </a:rPr>
              <a:t>Do animals appear to have adequate food and water? </a:t>
            </a:r>
          </a:p>
          <a:p>
            <a:pPr lvl="1">
              <a:buFont typeface="Wingdings" pitchFamily="2" charset="2"/>
              <a:buChar char="v"/>
            </a:pPr>
            <a:r>
              <a:rPr lang="en-US" sz="2000" dirty="0" smtClean="0">
                <a:solidFill>
                  <a:schemeClr val="accent1"/>
                </a:solidFill>
                <a:latin typeface="Times New Roman" pitchFamily="18" charset="0"/>
                <a:cs typeface="Times New Roman" pitchFamily="18" charset="0"/>
              </a:rPr>
              <a:t>Does the animal look extremely thin/underweight with ribs protruding?</a:t>
            </a:r>
          </a:p>
          <a:p>
            <a:pPr lvl="1">
              <a:buFont typeface="Wingdings" pitchFamily="2" charset="2"/>
              <a:buChar char="v"/>
            </a:pPr>
            <a:r>
              <a:rPr lang="en-US" sz="2000" dirty="0" smtClean="0">
                <a:solidFill>
                  <a:schemeClr val="accent1"/>
                </a:solidFill>
                <a:latin typeface="Times New Roman" pitchFamily="18" charset="0"/>
                <a:cs typeface="Times New Roman" pitchFamily="18" charset="0"/>
              </a:rPr>
              <a:t>Is there evidence of food and water?</a:t>
            </a:r>
          </a:p>
          <a:p>
            <a:pPr lvl="1">
              <a:buFont typeface="Wingdings" pitchFamily="2" charset="2"/>
              <a:buChar char="v"/>
            </a:pPr>
            <a:endParaRPr lang="en-US" sz="2000" dirty="0">
              <a:solidFill>
                <a:schemeClr val="accent1"/>
              </a:solidFill>
              <a:latin typeface="Times New Roman" pitchFamily="18" charset="0"/>
              <a:cs typeface="Times New Roman" pitchFamily="18" charset="0"/>
            </a:endParaRPr>
          </a:p>
          <a:p>
            <a:pPr>
              <a:buFont typeface="Wingdings" pitchFamily="2" charset="2"/>
              <a:buChar char="q"/>
            </a:pPr>
            <a:r>
              <a:rPr lang="en-US" sz="2000" dirty="0" smtClean="0">
                <a:solidFill>
                  <a:schemeClr val="accent1"/>
                </a:solidFill>
                <a:latin typeface="Times New Roman" pitchFamily="18" charset="0"/>
                <a:cs typeface="Times New Roman" pitchFamily="18" charset="0"/>
              </a:rPr>
              <a:t>Do animals have </a:t>
            </a:r>
            <a:r>
              <a:rPr lang="en-US" sz="2000" dirty="0">
                <a:solidFill>
                  <a:schemeClr val="accent1"/>
                </a:solidFill>
                <a:latin typeface="Times New Roman" pitchFamily="18" charset="0"/>
                <a:cs typeface="Times New Roman" pitchFamily="18" charset="0"/>
              </a:rPr>
              <a:t>appropriate shelter and sanitary conditions?</a:t>
            </a:r>
          </a:p>
          <a:p>
            <a:pPr lvl="1">
              <a:buFont typeface="Wingdings" pitchFamily="2" charset="2"/>
              <a:buChar char="v"/>
            </a:pPr>
            <a:r>
              <a:rPr lang="en-US" sz="2000" dirty="0">
                <a:solidFill>
                  <a:schemeClr val="accent1"/>
                </a:solidFill>
                <a:latin typeface="Times New Roman" pitchFamily="18" charset="0"/>
                <a:cs typeface="Times New Roman" pitchFamily="18" charset="0"/>
              </a:rPr>
              <a:t>Exposure to extreme weather (heat, cold, rain, etc.)?</a:t>
            </a:r>
          </a:p>
          <a:p>
            <a:pPr lvl="1">
              <a:buFont typeface="Wingdings" pitchFamily="2" charset="2"/>
              <a:buChar char="v"/>
            </a:pPr>
            <a:r>
              <a:rPr lang="en-US" sz="2000" dirty="0" smtClean="0">
                <a:solidFill>
                  <a:schemeClr val="accent1"/>
                </a:solidFill>
                <a:latin typeface="Times New Roman" pitchFamily="18" charset="0"/>
                <a:cs typeface="Times New Roman" pitchFamily="18" charset="0"/>
              </a:rPr>
              <a:t>Clean living </a:t>
            </a:r>
            <a:r>
              <a:rPr lang="en-US" sz="2000" dirty="0">
                <a:solidFill>
                  <a:schemeClr val="accent1"/>
                </a:solidFill>
                <a:latin typeface="Times New Roman" pitchFamily="18" charset="0"/>
                <a:cs typeface="Times New Roman" pitchFamily="18" charset="0"/>
              </a:rPr>
              <a:t>areas?</a:t>
            </a:r>
          </a:p>
          <a:p>
            <a:pPr lvl="1">
              <a:buFont typeface="Wingdings" pitchFamily="2" charset="2"/>
              <a:buChar char="v"/>
            </a:pPr>
            <a:r>
              <a:rPr lang="en-US" sz="2000" dirty="0">
                <a:solidFill>
                  <a:schemeClr val="accent1"/>
                </a:solidFill>
                <a:latin typeface="Times New Roman" pitchFamily="18" charset="0"/>
                <a:cs typeface="Times New Roman" pitchFamily="18" charset="0"/>
              </a:rPr>
              <a:t>Infestation with </a:t>
            </a:r>
            <a:r>
              <a:rPr lang="en-US" sz="2000" dirty="0" smtClean="0">
                <a:solidFill>
                  <a:schemeClr val="accent1"/>
                </a:solidFill>
                <a:latin typeface="Times New Roman" pitchFamily="18" charset="0"/>
                <a:cs typeface="Times New Roman" pitchFamily="18" charset="0"/>
              </a:rPr>
              <a:t>parasites, Fur </a:t>
            </a:r>
            <a:r>
              <a:rPr lang="en-US" sz="2000" dirty="0">
                <a:solidFill>
                  <a:schemeClr val="accent1"/>
                </a:solidFill>
                <a:latin typeface="Times New Roman" pitchFamily="18" charset="0"/>
                <a:cs typeface="Times New Roman" pitchFamily="18" charset="0"/>
              </a:rPr>
              <a:t>matted and dirty?</a:t>
            </a:r>
          </a:p>
          <a:p>
            <a:pPr lvl="1">
              <a:buFont typeface="Wingdings" pitchFamily="2" charset="2"/>
              <a:buChar char="v"/>
            </a:pPr>
            <a:endParaRPr lang="en-US" sz="2000" dirty="0" smtClean="0">
              <a:solidFill>
                <a:schemeClr val="accent1"/>
              </a:solidFill>
              <a:latin typeface="Times New Roman" pitchFamily="18" charset="0"/>
              <a:cs typeface="Times New Roman" pitchFamily="18" charset="0"/>
            </a:endParaRPr>
          </a:p>
          <a:p>
            <a:pPr lvl="1"/>
            <a:endParaRPr lang="en-US" sz="2000" dirty="0" smtClean="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Observations to Make and Why</a:t>
            </a:r>
            <a:endParaRPr lang="en-US" sz="4000" dirty="0">
              <a:latin typeface="Times New Roman" pitchFamily="18" charset="0"/>
              <a:cs typeface="Times New Roman" pitchFamily="18" charset="0"/>
            </a:endParaRPr>
          </a:p>
        </p:txBody>
      </p:sp>
      <p:sp>
        <p:nvSpPr>
          <p:cNvPr id="3" name="TextBox 2"/>
          <p:cNvSpPr txBox="1"/>
          <p:nvPr/>
        </p:nvSpPr>
        <p:spPr>
          <a:xfrm>
            <a:off x="228600" y="1524001"/>
            <a:ext cx="8534400" cy="1077218"/>
          </a:xfrm>
          <a:prstGeom prst="rect">
            <a:avLst/>
          </a:prstGeom>
          <a:noFill/>
        </p:spPr>
        <p:txBody>
          <a:bodyPr wrap="square" rtlCol="0">
            <a:spAutoFit/>
          </a:bodyPr>
          <a:lstStyle/>
          <a:p>
            <a:pPr algn="ctr"/>
            <a:r>
              <a:rPr lang="en-US" sz="3200" b="1" dirty="0" smtClean="0">
                <a:solidFill>
                  <a:schemeClr val="bg2">
                    <a:lumMod val="50000"/>
                  </a:schemeClr>
                </a:solidFill>
                <a:latin typeface="Times New Roman" pitchFamily="18" charset="0"/>
                <a:cs typeface="Times New Roman" pitchFamily="18" charset="0"/>
              </a:rPr>
              <a:t>Are there visible signs of animal abuse or neglect in the home?</a:t>
            </a:r>
          </a:p>
        </p:txBody>
      </p:sp>
      <p:sp>
        <p:nvSpPr>
          <p:cNvPr id="4" name="TextBox 3"/>
          <p:cNvSpPr txBox="1"/>
          <p:nvPr/>
        </p:nvSpPr>
        <p:spPr>
          <a:xfrm>
            <a:off x="381000" y="2743200"/>
            <a:ext cx="7620000" cy="2923877"/>
          </a:xfrm>
          <a:prstGeom prst="rect">
            <a:avLst/>
          </a:prstGeom>
          <a:noFill/>
        </p:spPr>
        <p:txBody>
          <a:bodyPr wrap="square" rtlCol="0">
            <a:spAutoFit/>
          </a:bodyPr>
          <a:lstStyle/>
          <a:p>
            <a:pPr>
              <a:buFont typeface="Wingdings" pitchFamily="2" charset="2"/>
              <a:buChar char="q"/>
            </a:pPr>
            <a:r>
              <a:rPr lang="en-US" sz="2400" dirty="0" smtClean="0">
                <a:solidFill>
                  <a:schemeClr val="accent1"/>
                </a:solidFill>
                <a:latin typeface="Times New Roman" pitchFamily="18" charset="0"/>
                <a:cs typeface="Times New Roman" pitchFamily="18" charset="0"/>
              </a:rPr>
              <a:t>Have you witnessed abusive behavior toward the animal?</a:t>
            </a:r>
          </a:p>
          <a:p>
            <a:pPr lvl="1">
              <a:buFont typeface="Wingdings" pitchFamily="2" charset="2"/>
              <a:buChar char="v"/>
            </a:pPr>
            <a:r>
              <a:rPr lang="en-US" sz="2400" dirty="0" smtClean="0">
                <a:solidFill>
                  <a:schemeClr val="accent1"/>
                </a:solidFill>
                <a:latin typeface="Times New Roman" pitchFamily="18" charset="0"/>
                <a:cs typeface="Times New Roman" pitchFamily="18" charset="0"/>
              </a:rPr>
              <a:t>Hitting, kicking, pushing the animal?</a:t>
            </a:r>
          </a:p>
          <a:p>
            <a:pPr lvl="1">
              <a:buFont typeface="Wingdings" pitchFamily="2" charset="2"/>
              <a:buChar char="v"/>
            </a:pPr>
            <a:r>
              <a:rPr lang="en-US" sz="2400" dirty="0" smtClean="0">
                <a:solidFill>
                  <a:schemeClr val="accent1"/>
                </a:solidFill>
                <a:latin typeface="Times New Roman" pitchFamily="18" charset="0"/>
                <a:cs typeface="Times New Roman" pitchFamily="18" charset="0"/>
              </a:rPr>
              <a:t>Yelling at the animal or threatening physical harm?</a:t>
            </a:r>
          </a:p>
          <a:p>
            <a:pPr lvl="1"/>
            <a:endParaRPr lang="en-US" sz="2400" dirty="0" smtClean="0">
              <a:solidFill>
                <a:schemeClr val="accent1"/>
              </a:solidFill>
              <a:latin typeface="Times New Roman" pitchFamily="18" charset="0"/>
              <a:cs typeface="Times New Roman" pitchFamily="18" charset="0"/>
            </a:endParaRPr>
          </a:p>
          <a:p>
            <a:pPr>
              <a:buFont typeface="Wingdings" pitchFamily="2" charset="2"/>
              <a:buChar char="q"/>
            </a:pPr>
            <a:r>
              <a:rPr lang="en-US" sz="2400" dirty="0" smtClean="0">
                <a:solidFill>
                  <a:schemeClr val="accent1"/>
                </a:solidFill>
                <a:latin typeface="Times New Roman" pitchFamily="18" charset="0"/>
                <a:cs typeface="Times New Roman" pitchFamily="18" charset="0"/>
              </a:rPr>
              <a:t>Does the animal cower or behave aggressively toward anyone in the home?</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Questions to Ask About Animal Neglect</a:t>
            </a:r>
            <a:endParaRPr lang="en-US" sz="4000" dirty="0">
              <a:latin typeface="Times New Roman" pitchFamily="18" charset="0"/>
              <a:cs typeface="Times New Roman" pitchFamily="18" charset="0"/>
            </a:endParaRPr>
          </a:p>
        </p:txBody>
      </p:sp>
      <p:sp>
        <p:nvSpPr>
          <p:cNvPr id="4" name="TextBox 3"/>
          <p:cNvSpPr txBox="1"/>
          <p:nvPr/>
        </p:nvSpPr>
        <p:spPr>
          <a:xfrm>
            <a:off x="379228" y="1676400"/>
            <a:ext cx="8382000" cy="4308872"/>
          </a:xfrm>
          <a:prstGeom prst="rect">
            <a:avLst/>
          </a:prstGeom>
          <a:noFill/>
        </p:spPr>
        <p:txBody>
          <a:bodyPr wrap="square" rtlCol="0">
            <a:spAutoFit/>
          </a:bodyPr>
          <a:lstStyle/>
          <a:p>
            <a:pPr>
              <a:buFont typeface="Wingdings" pitchFamily="2" charset="2"/>
              <a:buChar char="v"/>
            </a:pPr>
            <a:r>
              <a:rPr lang="en-US" sz="2400" dirty="0" smtClean="0">
                <a:solidFill>
                  <a:schemeClr val="accent1"/>
                </a:solidFill>
                <a:latin typeface="Times New Roman" pitchFamily="18" charset="0"/>
                <a:cs typeface="Times New Roman" pitchFamily="18" charset="0"/>
              </a:rPr>
              <a:t>Have you or your family ever had a pet?</a:t>
            </a:r>
          </a:p>
          <a:p>
            <a:endParaRPr lang="en-US" sz="2400" dirty="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Who feeds and cares for the pet? Where does the pet live? </a:t>
            </a:r>
          </a:p>
          <a:p>
            <a:endParaRPr lang="en-US" sz="2400" dirty="0" smtClean="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Has a pet ever been sick/injured? Lost or given away? Has a pet died? </a:t>
            </a:r>
          </a:p>
          <a:p>
            <a:endParaRPr lang="en-US" sz="2400" dirty="0" smtClean="0">
              <a:solidFill>
                <a:schemeClr val="accent1"/>
              </a:solidFill>
              <a:latin typeface="Times New Roman" pitchFamily="18" charset="0"/>
              <a:cs typeface="Times New Roman" pitchFamily="18" charset="0"/>
            </a:endParaRPr>
          </a:p>
          <a:p>
            <a:pPr>
              <a:buFont typeface="Wingdings" pitchFamily="2" charset="2"/>
              <a:buChar char="v"/>
            </a:pPr>
            <a:r>
              <a:rPr lang="en-US" sz="2400" dirty="0">
                <a:solidFill>
                  <a:schemeClr val="accent1"/>
                </a:solidFill>
                <a:latin typeface="Times New Roman" pitchFamily="18" charset="0"/>
                <a:cs typeface="Times New Roman" pitchFamily="18" charset="0"/>
              </a:rPr>
              <a:t>Has the animal ever bit or harmed anyone in the home?</a:t>
            </a:r>
          </a:p>
          <a:p>
            <a:endParaRPr lang="en-US" sz="2400" i="1" dirty="0">
              <a:solidFill>
                <a:schemeClr val="accent1"/>
              </a:solidFill>
              <a:latin typeface="Times New Roman" pitchFamily="18" charset="0"/>
              <a:cs typeface="Times New Roman" pitchFamily="18" charset="0"/>
            </a:endParaRPr>
          </a:p>
          <a:p>
            <a:pPr>
              <a:buFont typeface="Wingdings" pitchFamily="2" charset="2"/>
              <a:buChar char="v"/>
            </a:pPr>
            <a:r>
              <a:rPr lang="en-US" sz="2000" i="1" dirty="0" smtClean="0">
                <a:solidFill>
                  <a:schemeClr val="bg2">
                    <a:lumMod val="50000"/>
                  </a:schemeClr>
                </a:solidFill>
                <a:latin typeface="Times New Roman" pitchFamily="18" charset="0"/>
                <a:cs typeface="Times New Roman" pitchFamily="18" charset="0"/>
              </a:rPr>
              <a:t>Such </a:t>
            </a:r>
            <a:r>
              <a:rPr lang="en-US" sz="2000" i="1" dirty="0">
                <a:solidFill>
                  <a:schemeClr val="bg2">
                    <a:lumMod val="50000"/>
                  </a:schemeClr>
                </a:solidFill>
                <a:latin typeface="Times New Roman" pitchFamily="18" charset="0"/>
                <a:cs typeface="Times New Roman" pitchFamily="18" charset="0"/>
              </a:rPr>
              <a:t>inquires provide useful information about family function and identifying patterns of </a:t>
            </a:r>
            <a:r>
              <a:rPr lang="en-US" sz="2000" i="1" dirty="0" smtClean="0">
                <a:solidFill>
                  <a:schemeClr val="bg2">
                    <a:lumMod val="50000"/>
                  </a:schemeClr>
                </a:solidFill>
                <a:latin typeface="Times New Roman" pitchFamily="18" charset="0"/>
                <a:cs typeface="Times New Roman" pitchFamily="18" charset="0"/>
              </a:rPr>
              <a:t>neglect </a:t>
            </a:r>
            <a:r>
              <a:rPr lang="en-US" sz="2000" i="1" dirty="0">
                <a:solidFill>
                  <a:schemeClr val="bg2">
                    <a:lumMod val="50000"/>
                  </a:schemeClr>
                </a:solidFill>
                <a:latin typeface="Times New Roman" pitchFamily="18" charset="0"/>
                <a:cs typeface="Times New Roman" pitchFamily="18" charset="0"/>
              </a:rPr>
              <a:t>and others who may be at risk</a:t>
            </a:r>
            <a:endParaRPr lang="en-US" sz="2000" dirty="0" smtClean="0">
              <a:solidFill>
                <a:schemeClr val="accent1"/>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Questions to Ask </a:t>
            </a:r>
            <a:r>
              <a:rPr lang="en-US" sz="4000" dirty="0" smtClean="0">
                <a:latin typeface="Times New Roman" pitchFamily="18" charset="0"/>
                <a:cs typeface="Times New Roman" pitchFamily="18" charset="0"/>
              </a:rPr>
              <a:t>About Animal Abuse</a:t>
            </a:r>
            <a:endParaRPr lang="en-US" sz="4000" dirty="0">
              <a:latin typeface="Times New Roman" pitchFamily="18" charset="0"/>
              <a:cs typeface="Times New Roman" pitchFamily="18" charset="0"/>
            </a:endParaRPr>
          </a:p>
        </p:txBody>
      </p:sp>
      <p:sp>
        <p:nvSpPr>
          <p:cNvPr id="3" name="TextBox 2"/>
          <p:cNvSpPr txBox="1"/>
          <p:nvPr/>
        </p:nvSpPr>
        <p:spPr>
          <a:xfrm>
            <a:off x="304800" y="1524000"/>
            <a:ext cx="8839200" cy="4031873"/>
          </a:xfrm>
          <a:prstGeom prst="rect">
            <a:avLst/>
          </a:prstGeom>
          <a:noFill/>
        </p:spPr>
        <p:txBody>
          <a:bodyPr wrap="square" rtlCol="0">
            <a:spAutoFit/>
          </a:bodyPr>
          <a:lstStyle/>
          <a:p>
            <a:pPr>
              <a:buFont typeface="Wingdings" pitchFamily="2" charset="2"/>
              <a:buChar char="v"/>
            </a:pPr>
            <a:r>
              <a:rPr lang="en-US" sz="2400" dirty="0">
                <a:solidFill>
                  <a:schemeClr val="accent1"/>
                </a:solidFill>
                <a:latin typeface="Times New Roman" pitchFamily="18" charset="0"/>
                <a:cs typeface="Times New Roman" pitchFamily="18" charset="0"/>
              </a:rPr>
              <a:t>Have you or your family ever had a pet?</a:t>
            </a:r>
          </a:p>
          <a:p>
            <a:endParaRPr lang="en-US" dirty="0">
              <a:solidFill>
                <a:schemeClr val="accent1"/>
              </a:solidFill>
              <a:latin typeface="Times New Roman" pitchFamily="18" charset="0"/>
              <a:cs typeface="Times New Roman" pitchFamily="18" charset="0"/>
            </a:endParaRPr>
          </a:p>
          <a:p>
            <a:pPr>
              <a:buFont typeface="Wingdings" pitchFamily="2" charset="2"/>
              <a:buChar char="v"/>
            </a:pPr>
            <a:r>
              <a:rPr lang="en-US" sz="2400" dirty="0">
                <a:solidFill>
                  <a:schemeClr val="accent1"/>
                </a:solidFill>
                <a:latin typeface="Times New Roman" pitchFamily="18" charset="0"/>
                <a:cs typeface="Times New Roman" pitchFamily="18" charset="0"/>
              </a:rPr>
              <a:t>Has a pet ever been </a:t>
            </a:r>
            <a:r>
              <a:rPr lang="en-US" sz="2400" dirty="0" smtClean="0">
                <a:solidFill>
                  <a:schemeClr val="accent1"/>
                </a:solidFill>
                <a:latin typeface="Times New Roman" pitchFamily="18" charset="0"/>
                <a:cs typeface="Times New Roman" pitchFamily="18" charset="0"/>
              </a:rPr>
              <a:t>hurt? Has </a:t>
            </a:r>
            <a:r>
              <a:rPr lang="en-US" sz="2400" dirty="0">
                <a:solidFill>
                  <a:schemeClr val="accent1"/>
                </a:solidFill>
                <a:latin typeface="Times New Roman" pitchFamily="18" charset="0"/>
                <a:cs typeface="Times New Roman" pitchFamily="18" charset="0"/>
              </a:rPr>
              <a:t>a pet died? </a:t>
            </a:r>
            <a:r>
              <a:rPr lang="en-US" sz="2400" dirty="0" smtClean="0">
                <a:solidFill>
                  <a:schemeClr val="accent1"/>
                </a:solidFill>
                <a:latin typeface="Times New Roman" pitchFamily="18" charset="0"/>
                <a:cs typeface="Times New Roman" pitchFamily="18" charset="0"/>
              </a:rPr>
              <a:t>Taken away/given away?</a:t>
            </a:r>
          </a:p>
          <a:p>
            <a:endParaRPr lang="en-US" dirty="0" smtClean="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Has anyone ever threatened to hurt the pet? </a:t>
            </a:r>
          </a:p>
          <a:p>
            <a:endParaRPr lang="en-US" dirty="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If the animal does something wrong, what happens?</a:t>
            </a:r>
          </a:p>
          <a:p>
            <a:endParaRPr lang="en-US" dirty="0" smtClean="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Do you worry about something bad happening to your pet?</a:t>
            </a:r>
          </a:p>
          <a:p>
            <a:endParaRPr lang="en-US" dirty="0" smtClean="0">
              <a:solidFill>
                <a:schemeClr val="accent1"/>
              </a:solidFill>
              <a:latin typeface="Times New Roman" pitchFamily="18" charset="0"/>
              <a:cs typeface="Times New Roman" pitchFamily="18" charset="0"/>
            </a:endParaRPr>
          </a:p>
          <a:p>
            <a:pPr>
              <a:buFont typeface="Wingdings" pitchFamily="2" charset="2"/>
              <a:buChar char="v"/>
            </a:pPr>
            <a:r>
              <a:rPr lang="en-US" sz="2400" dirty="0" smtClean="0">
                <a:solidFill>
                  <a:schemeClr val="accent1"/>
                </a:solidFill>
                <a:latin typeface="Times New Roman" pitchFamily="18" charset="0"/>
                <a:cs typeface="Times New Roman" pitchFamily="18" charset="0"/>
              </a:rPr>
              <a:t>Have you ever heard about or seen someone hurt an animal (in the home/outside the home)?</a:t>
            </a:r>
          </a:p>
        </p:txBody>
      </p:sp>
      <p:sp>
        <p:nvSpPr>
          <p:cNvPr id="6" name="TextBox 5"/>
          <p:cNvSpPr txBox="1"/>
          <p:nvPr/>
        </p:nvSpPr>
        <p:spPr>
          <a:xfrm>
            <a:off x="228600" y="5715000"/>
            <a:ext cx="8610600" cy="645305"/>
          </a:xfrm>
          <a:prstGeom prst="rect">
            <a:avLst/>
          </a:prstGeom>
          <a:noFill/>
        </p:spPr>
        <p:txBody>
          <a:bodyPr wrap="square" rtlCol="0">
            <a:spAutoFit/>
          </a:bodyPr>
          <a:lstStyle/>
          <a:p>
            <a:pPr>
              <a:lnSpc>
                <a:spcPct val="80000"/>
              </a:lnSpc>
            </a:pPr>
            <a:r>
              <a:rPr lang="en-US" sz="2200" i="1" dirty="0" smtClean="0">
                <a:solidFill>
                  <a:schemeClr val="bg2">
                    <a:lumMod val="50000"/>
                  </a:schemeClr>
                </a:solidFill>
                <a:latin typeface="Times New Roman" pitchFamily="18" charset="0"/>
                <a:cs typeface="Times New Roman" pitchFamily="18" charset="0"/>
              </a:rPr>
              <a:t>*Such inquires provide useful information about family functioning and identify patterns of violence and others who may be at risk. </a:t>
            </a:r>
            <a:endParaRPr lang="en-US" sz="2200" i="1"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819400"/>
            <a:ext cx="8763000" cy="4038600"/>
          </a:xfrm>
        </p:spPr>
        <p:txBody>
          <a:bodyPr>
            <a:normAutofit/>
          </a:bodyPr>
          <a:lstStyle/>
          <a:p>
            <a:pPr marL="457200" indent="-457200" algn="l">
              <a:buFont typeface="Wingdings" charset="2"/>
              <a:buChar char="v"/>
            </a:pPr>
            <a:r>
              <a:rPr lang="en-US" sz="2400" cap="none" dirty="0">
                <a:latin typeface="Times New Roman" pitchFamily="18" charset="0"/>
                <a:cs typeface="Times New Roman" pitchFamily="18" charset="0"/>
              </a:rPr>
              <a:t>Orders of protection for family pets. </a:t>
            </a:r>
            <a:endParaRPr lang="en-US" sz="2400" cap="none" dirty="0" smtClean="0">
              <a:latin typeface="Times New Roman" pitchFamily="18" charset="0"/>
              <a:cs typeface="Times New Roman" pitchFamily="18" charset="0"/>
            </a:endParaRPr>
          </a:p>
          <a:p>
            <a:pPr marL="457200" indent="-457200" algn="l">
              <a:buFont typeface="Wingdings" charset="2"/>
              <a:buChar char="v"/>
            </a:pPr>
            <a:r>
              <a:rPr lang="en-US" sz="2400" cap="none" dirty="0" smtClean="0">
                <a:latin typeface="Times New Roman" pitchFamily="18" charset="0"/>
                <a:cs typeface="Times New Roman" pitchFamily="18" charset="0"/>
              </a:rPr>
              <a:t>Using evidence of animal abuse as basis for child abuse/neglect petition or domestic violence injunction.</a:t>
            </a:r>
          </a:p>
          <a:p>
            <a:pPr marL="457200" indent="-457200" algn="l">
              <a:buFont typeface="Wingdings" charset="2"/>
              <a:buChar char="v"/>
            </a:pPr>
            <a:r>
              <a:rPr lang="en-US" sz="2400" cap="none" dirty="0" smtClean="0">
                <a:latin typeface="Times New Roman" pitchFamily="18" charset="0"/>
                <a:cs typeface="Times New Roman" pitchFamily="18" charset="0"/>
              </a:rPr>
              <a:t>Sheltering programs for people and pets.</a:t>
            </a:r>
          </a:p>
          <a:p>
            <a:pPr marL="457200" indent="-457200" algn="l">
              <a:buFont typeface="Wingdings" charset="2"/>
              <a:buChar char="v"/>
            </a:pPr>
            <a:r>
              <a:rPr lang="en-US" sz="2400" cap="none" dirty="0" smtClean="0">
                <a:latin typeface="Times New Roman" pitchFamily="18" charset="0"/>
                <a:cs typeface="Times New Roman" pitchFamily="18" charset="0"/>
              </a:rPr>
              <a:t>Counseling and rehabilitation (for victims and abusers).</a:t>
            </a:r>
            <a:endParaRPr lang="en-US" sz="2400" cap="none" dirty="0">
              <a:latin typeface="Times New Roman" pitchFamily="18" charset="0"/>
              <a:cs typeface="Times New Roman" pitchFamily="18" charset="0"/>
            </a:endParaRPr>
          </a:p>
          <a:p>
            <a:pPr marL="457200" indent="-457200" algn="l">
              <a:buFont typeface="Wingdings" charset="2"/>
              <a:buChar char="v"/>
            </a:pPr>
            <a:r>
              <a:rPr lang="en-US" sz="2400" cap="none" dirty="0" smtClean="0">
                <a:latin typeface="Times New Roman" pitchFamily="18" charset="0"/>
                <a:cs typeface="Times New Roman" pitchFamily="18" charset="0"/>
              </a:rPr>
              <a:t>Recovery </a:t>
            </a:r>
            <a:r>
              <a:rPr lang="en-US" sz="2400" cap="none" dirty="0">
                <a:latin typeface="Times New Roman" pitchFamily="18" charset="0"/>
                <a:cs typeface="Times New Roman" pitchFamily="18" charset="0"/>
              </a:rPr>
              <a:t>for damages associated with pet abuse.</a:t>
            </a:r>
          </a:p>
          <a:p>
            <a:pPr marL="457200" indent="-457200" algn="l">
              <a:buFont typeface="Wingdings" charset="2"/>
              <a:buChar char="v"/>
            </a:pPr>
            <a:endParaRPr lang="en-US" sz="2800" cap="none" dirty="0" smtClean="0">
              <a:latin typeface="Times New Roman" pitchFamily="18" charset="0"/>
              <a:cs typeface="Times New Roman" pitchFamily="18" charset="0"/>
            </a:endParaRPr>
          </a:p>
          <a:p>
            <a:pPr algn="l"/>
            <a:endParaRPr lang="en-US" sz="2800" cap="none" dirty="0" smtClean="0">
              <a:latin typeface="Times New Roman" pitchFamily="18" charset="0"/>
              <a:cs typeface="Times New Roman" pitchFamily="18" charset="0"/>
            </a:endParaRPr>
          </a:p>
          <a:p>
            <a:pPr algn="l"/>
            <a:endParaRPr lang="en-US" dirty="0"/>
          </a:p>
        </p:txBody>
      </p:sp>
      <p:sp>
        <p:nvSpPr>
          <p:cNvPr id="3" name="Title 2"/>
          <p:cNvSpPr>
            <a:spLocks noGrp="1"/>
          </p:cNvSpPr>
          <p:nvPr>
            <p:ph type="title"/>
          </p:nvPr>
        </p:nvSpPr>
        <p:spPr>
          <a:xfrm>
            <a:off x="304800" y="228600"/>
            <a:ext cx="8189913" cy="1828800"/>
          </a:xfrm>
        </p:spPr>
        <p:txBody>
          <a:bodyPr>
            <a:normAutofit fontScale="90000"/>
          </a:bodyPr>
          <a:lstStyle/>
          <a:p>
            <a:r>
              <a:rPr lang="en-US" dirty="0" smtClean="0">
                <a:latin typeface="Times New Roman" pitchFamily="18" charset="0"/>
                <a:cs typeface="Times New Roman" pitchFamily="18" charset="0"/>
              </a:rPr>
              <a:t>Resources </a:t>
            </a:r>
            <a:r>
              <a:rPr lang="en-US" dirty="0">
                <a:latin typeface="Times New Roman" pitchFamily="18" charset="0"/>
                <a:cs typeface="Times New Roman" pitchFamily="18" charset="0"/>
              </a:rPr>
              <a:t>and Actions to be Taken </a:t>
            </a:r>
            <a:r>
              <a:rPr lang="en-US" dirty="0" smtClean="0">
                <a:latin typeface="Times New Roman" pitchFamily="18" charset="0"/>
                <a:cs typeface="Times New Roman" pitchFamily="18" charset="0"/>
              </a:rPr>
              <a:t>in Family Violence Situations With Animals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3505202"/>
            <a:ext cx="6480175" cy="1673225"/>
          </a:xfrm>
        </p:spPr>
        <p:txBody>
          <a:bodyPr>
            <a:normAutofit/>
          </a:bodyPr>
          <a:lstStyle/>
          <a:p>
            <a:r>
              <a:rPr lang="en-US" sz="2800" cap="none" dirty="0" smtClean="0">
                <a:latin typeface="Times New Roman" pitchFamily="18" charset="0"/>
                <a:cs typeface="Times New Roman" pitchFamily="18" charset="0"/>
              </a:rPr>
              <a:t>Animal cruelty or neglect may be the basis of a child neglect or abuse petition.</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Utilizing Evidence of Animal Cruelty as a Basis for Child Neglect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noAutofit/>
          </a:bodyPr>
          <a:lstStyle/>
          <a:p>
            <a:r>
              <a:rPr lang="en-US" sz="3200" dirty="0">
                <a:solidFill>
                  <a:schemeClr val="bg2">
                    <a:lumMod val="50000"/>
                  </a:schemeClr>
                </a:solidFill>
                <a:latin typeface="Times New Roman"/>
                <a:cs typeface="Times New Roman"/>
              </a:rPr>
              <a:t>Child </a:t>
            </a:r>
            <a:r>
              <a:rPr lang="en-US" sz="3200" dirty="0" smtClean="0">
                <a:solidFill>
                  <a:schemeClr val="bg2">
                    <a:lumMod val="50000"/>
                  </a:schemeClr>
                </a:solidFill>
                <a:latin typeface="Times New Roman"/>
                <a:cs typeface="Times New Roman"/>
              </a:rPr>
              <a:t>Neglect </a:t>
            </a:r>
            <a:r>
              <a:rPr lang="en-US" sz="3200" dirty="0">
                <a:solidFill>
                  <a:schemeClr val="bg2">
                    <a:lumMod val="50000"/>
                  </a:schemeClr>
                </a:solidFill>
                <a:latin typeface="Times New Roman"/>
                <a:cs typeface="Times New Roman"/>
              </a:rPr>
              <a:t>Petitions Based </a:t>
            </a:r>
            <a:br>
              <a:rPr lang="en-US" sz="3200" dirty="0">
                <a:solidFill>
                  <a:schemeClr val="bg2">
                    <a:lumMod val="50000"/>
                  </a:schemeClr>
                </a:solidFill>
                <a:latin typeface="Times New Roman"/>
                <a:cs typeface="Times New Roman"/>
              </a:rPr>
            </a:br>
            <a:r>
              <a:rPr lang="en-US" sz="3200" dirty="0">
                <a:solidFill>
                  <a:schemeClr val="bg2">
                    <a:lumMod val="50000"/>
                  </a:schemeClr>
                </a:solidFill>
                <a:latin typeface="Times New Roman"/>
                <a:cs typeface="Times New Roman"/>
              </a:rPr>
              <a:t>on Animal Cruelty or Neglect</a:t>
            </a:r>
          </a:p>
        </p:txBody>
      </p:sp>
      <p:sp>
        <p:nvSpPr>
          <p:cNvPr id="3" name="TextBox 2"/>
          <p:cNvSpPr txBox="1"/>
          <p:nvPr/>
        </p:nvSpPr>
        <p:spPr>
          <a:xfrm>
            <a:off x="304800" y="1600200"/>
            <a:ext cx="8686800" cy="5632311"/>
          </a:xfrm>
          <a:prstGeom prst="rect">
            <a:avLst/>
          </a:prstGeom>
          <a:noFill/>
        </p:spPr>
        <p:txBody>
          <a:bodyPr wrap="square" rtlCol="0">
            <a:spAutoFit/>
          </a:bodyPr>
          <a:lstStyle/>
          <a:p>
            <a:pPr algn="ctr"/>
            <a:r>
              <a:rPr lang="en-US" sz="2000" b="1" u="sng" dirty="0" smtClean="0">
                <a:solidFill>
                  <a:schemeClr val="tx2"/>
                </a:solidFill>
                <a:latin typeface="Times New Roman"/>
                <a:cs typeface="Times New Roman"/>
              </a:rPr>
              <a:t>Definitions of Child Neglect Include Psychological Harm </a:t>
            </a:r>
          </a:p>
          <a:p>
            <a:pPr algn="ctr"/>
            <a:r>
              <a:rPr lang="en-US" sz="2000" b="1" u="sng" dirty="0" smtClean="0">
                <a:solidFill>
                  <a:schemeClr val="tx2"/>
                </a:solidFill>
                <a:latin typeface="Times New Roman"/>
                <a:cs typeface="Times New Roman"/>
              </a:rPr>
              <a:t>and Risk of Physical Harm</a:t>
            </a:r>
          </a:p>
          <a:p>
            <a:endParaRPr lang="en-US" sz="1400" dirty="0">
              <a:solidFill>
                <a:schemeClr val="tx2"/>
              </a:solidFill>
              <a:latin typeface="Times New Roman"/>
              <a:cs typeface="Times New Roman"/>
            </a:endParaRPr>
          </a:p>
          <a:p>
            <a:r>
              <a:rPr lang="en-US" sz="2000" b="1" u="sng" dirty="0" smtClean="0">
                <a:solidFill>
                  <a:schemeClr val="tx2"/>
                </a:solidFill>
                <a:latin typeface="Times New Roman"/>
                <a:cs typeface="Times New Roman"/>
              </a:rPr>
              <a:t>NY law defines Child </a:t>
            </a:r>
            <a:r>
              <a:rPr lang="en-US" sz="2000" b="1" u="sng" dirty="0">
                <a:solidFill>
                  <a:schemeClr val="tx2"/>
                </a:solidFill>
                <a:latin typeface="Times New Roman"/>
                <a:cs typeface="Times New Roman"/>
              </a:rPr>
              <a:t>Neglect</a:t>
            </a:r>
            <a:r>
              <a:rPr lang="en-US" sz="2000" b="1" dirty="0">
                <a:solidFill>
                  <a:schemeClr val="tx2"/>
                </a:solidFill>
                <a:latin typeface="Times New Roman"/>
                <a:cs typeface="Times New Roman"/>
              </a:rPr>
              <a:t> </a:t>
            </a:r>
            <a:r>
              <a:rPr lang="en-US" sz="2000" dirty="0" smtClean="0">
                <a:solidFill>
                  <a:schemeClr val="tx2"/>
                </a:solidFill>
                <a:latin typeface="Times New Roman"/>
                <a:cs typeface="Times New Roman"/>
              </a:rPr>
              <a:t>to include </a:t>
            </a:r>
            <a:r>
              <a:rPr lang="en-US" sz="2000" dirty="0">
                <a:solidFill>
                  <a:schemeClr val="tx2"/>
                </a:solidFill>
                <a:latin typeface="Times New Roman"/>
                <a:cs typeface="Times New Roman"/>
              </a:rPr>
              <a:t>impairment or risk of impairment of “</a:t>
            </a:r>
            <a:r>
              <a:rPr lang="en-US" sz="2000" b="1" dirty="0">
                <a:solidFill>
                  <a:schemeClr val="tx2"/>
                </a:solidFill>
                <a:latin typeface="Times New Roman"/>
                <a:cs typeface="Times New Roman"/>
              </a:rPr>
              <a:t>physical, mental or emotional condition” </a:t>
            </a:r>
            <a:r>
              <a:rPr lang="en-US" sz="2000" dirty="0">
                <a:solidFill>
                  <a:schemeClr val="tx2"/>
                </a:solidFill>
                <a:latin typeface="Times New Roman"/>
                <a:cs typeface="Times New Roman"/>
              </a:rPr>
              <a:t>due to parent’s failure to exercise a minimum degree of care </a:t>
            </a:r>
            <a:r>
              <a:rPr lang="en-US" sz="2000" dirty="0" smtClean="0">
                <a:solidFill>
                  <a:schemeClr val="tx2"/>
                </a:solidFill>
                <a:latin typeface="Times New Roman"/>
                <a:cs typeface="Times New Roman"/>
              </a:rPr>
              <a:t>by </a:t>
            </a:r>
            <a:r>
              <a:rPr lang="en-US" sz="2000" dirty="0">
                <a:solidFill>
                  <a:schemeClr val="tx2"/>
                </a:solidFill>
                <a:latin typeface="Times New Roman"/>
                <a:cs typeface="Times New Roman"/>
              </a:rPr>
              <a:t>i</a:t>
            </a:r>
            <a:r>
              <a:rPr lang="en-US" sz="2000" dirty="0" smtClean="0">
                <a:solidFill>
                  <a:schemeClr val="tx2"/>
                </a:solidFill>
                <a:latin typeface="Times New Roman"/>
                <a:cs typeface="Times New Roman"/>
              </a:rPr>
              <a:t>nflicting </a:t>
            </a:r>
            <a:r>
              <a:rPr lang="en-US" sz="2000" dirty="0">
                <a:solidFill>
                  <a:schemeClr val="tx2"/>
                </a:solidFill>
                <a:latin typeface="Times New Roman"/>
                <a:cs typeface="Times New Roman"/>
              </a:rPr>
              <a:t>harm or a substantial risk of harm by “</a:t>
            </a:r>
            <a:r>
              <a:rPr lang="en-US" sz="2000" b="1" dirty="0">
                <a:solidFill>
                  <a:schemeClr val="tx2"/>
                </a:solidFill>
                <a:latin typeface="Times New Roman"/>
                <a:cs typeface="Times New Roman"/>
              </a:rPr>
              <a:t>any other acts of a similarly serious nature requiring the aid of the </a:t>
            </a:r>
            <a:r>
              <a:rPr lang="en-US" sz="2000" b="1" dirty="0" smtClean="0">
                <a:solidFill>
                  <a:schemeClr val="tx2"/>
                </a:solidFill>
                <a:latin typeface="Times New Roman"/>
                <a:cs typeface="Times New Roman"/>
              </a:rPr>
              <a:t>court.”  </a:t>
            </a:r>
            <a:r>
              <a:rPr lang="en-US" sz="2000" i="1" dirty="0">
                <a:solidFill>
                  <a:schemeClr val="tx2"/>
                </a:solidFill>
                <a:latin typeface="Times New Roman"/>
                <a:cs typeface="Times New Roman"/>
              </a:rPr>
              <a:t>See</a:t>
            </a:r>
            <a:r>
              <a:rPr lang="en-US" sz="2000" b="1" dirty="0">
                <a:solidFill>
                  <a:schemeClr val="tx2"/>
                </a:solidFill>
                <a:latin typeface="Times New Roman"/>
                <a:cs typeface="Times New Roman"/>
              </a:rPr>
              <a:t> </a:t>
            </a:r>
            <a:r>
              <a:rPr lang="en-US" sz="2000" dirty="0">
                <a:solidFill>
                  <a:schemeClr val="tx2"/>
                </a:solidFill>
                <a:latin typeface="Times New Roman"/>
                <a:cs typeface="Times New Roman"/>
              </a:rPr>
              <a:t>FCA §1012(f</a:t>
            </a:r>
            <a:r>
              <a:rPr lang="en-US" sz="2000" dirty="0" smtClean="0">
                <a:solidFill>
                  <a:schemeClr val="tx2"/>
                </a:solidFill>
                <a:latin typeface="Times New Roman"/>
                <a:cs typeface="Times New Roman"/>
              </a:rPr>
              <a:t>)(i)(B).</a:t>
            </a:r>
          </a:p>
          <a:p>
            <a:endParaRPr lang="en-US" sz="1400" dirty="0" smtClean="0">
              <a:solidFill>
                <a:schemeClr val="tx2"/>
              </a:solidFill>
              <a:latin typeface="Times New Roman"/>
              <a:cs typeface="Times New Roman"/>
            </a:endParaRPr>
          </a:p>
          <a:p>
            <a:r>
              <a:rPr lang="en-US" sz="2000" b="1" u="sng" dirty="0" smtClean="0">
                <a:solidFill>
                  <a:schemeClr val="tx2"/>
                </a:solidFill>
                <a:latin typeface="Times New Roman"/>
                <a:cs typeface="Times New Roman"/>
              </a:rPr>
              <a:t>Exposure of Children to Domestic Violence Constitutes Child Neglect</a:t>
            </a:r>
            <a:endParaRPr lang="en-US" sz="2000" b="1" u="sng" dirty="0">
              <a:solidFill>
                <a:schemeClr val="tx2"/>
              </a:solidFill>
              <a:latin typeface="Times New Roman"/>
              <a:cs typeface="Times New Roman"/>
            </a:endParaRPr>
          </a:p>
          <a:p>
            <a:r>
              <a:rPr lang="en-US" sz="2000" dirty="0" smtClean="0">
                <a:solidFill>
                  <a:schemeClr val="tx2"/>
                </a:solidFill>
                <a:latin typeface="Times New Roman"/>
                <a:cs typeface="Times New Roman"/>
              </a:rPr>
              <a:t>Courts interpret this “</a:t>
            </a:r>
            <a:r>
              <a:rPr lang="en-US" sz="2000" dirty="0">
                <a:solidFill>
                  <a:schemeClr val="tx2"/>
                </a:solidFill>
                <a:latin typeface="Times New Roman"/>
                <a:cs typeface="Times New Roman"/>
              </a:rPr>
              <a:t>catch all” phrase </a:t>
            </a:r>
            <a:r>
              <a:rPr lang="en-US" sz="2000" dirty="0" smtClean="0">
                <a:solidFill>
                  <a:schemeClr val="tx2"/>
                </a:solidFill>
                <a:latin typeface="Times New Roman"/>
                <a:cs typeface="Times New Roman"/>
              </a:rPr>
              <a:t>to mean that </a:t>
            </a:r>
            <a:r>
              <a:rPr lang="en-US" sz="2000" dirty="0">
                <a:solidFill>
                  <a:schemeClr val="tx2"/>
                </a:solidFill>
                <a:latin typeface="Times New Roman"/>
                <a:cs typeface="Times New Roman"/>
              </a:rPr>
              <a:t>e</a:t>
            </a:r>
            <a:r>
              <a:rPr lang="en-US" sz="2000" dirty="0" smtClean="0">
                <a:solidFill>
                  <a:schemeClr val="tx2"/>
                </a:solidFill>
                <a:latin typeface="Times New Roman"/>
                <a:cs typeface="Times New Roman"/>
              </a:rPr>
              <a:t>xposing children </a:t>
            </a:r>
            <a:r>
              <a:rPr lang="en-US" sz="2000" dirty="0">
                <a:solidFill>
                  <a:schemeClr val="tx2"/>
                </a:solidFill>
                <a:latin typeface="Times New Roman"/>
                <a:cs typeface="Times New Roman"/>
              </a:rPr>
              <a:t>to domestic violence is a basis for child </a:t>
            </a:r>
            <a:r>
              <a:rPr lang="en-US" sz="2000" dirty="0" smtClean="0">
                <a:solidFill>
                  <a:schemeClr val="tx2"/>
                </a:solidFill>
                <a:latin typeface="Times New Roman"/>
                <a:cs typeface="Times New Roman"/>
              </a:rPr>
              <a:t>neglect. </a:t>
            </a:r>
            <a:r>
              <a:rPr lang="en-US" sz="2000" i="1" dirty="0" smtClean="0">
                <a:solidFill>
                  <a:schemeClr val="tx2"/>
                </a:solidFill>
                <a:latin typeface="Times New Roman"/>
                <a:cs typeface="Times New Roman"/>
              </a:rPr>
              <a:t>See, e.g., Nicholson </a:t>
            </a:r>
            <a:r>
              <a:rPr lang="en-US" sz="2000" i="1" dirty="0">
                <a:solidFill>
                  <a:schemeClr val="tx2"/>
                </a:solidFill>
                <a:latin typeface="Times New Roman"/>
                <a:cs typeface="Times New Roman"/>
              </a:rPr>
              <a:t>v. Scoppetta</a:t>
            </a:r>
            <a:r>
              <a:rPr lang="en-US" sz="2000" dirty="0">
                <a:solidFill>
                  <a:schemeClr val="tx2"/>
                </a:solidFill>
                <a:latin typeface="Times New Roman"/>
                <a:cs typeface="Times New Roman"/>
              </a:rPr>
              <a:t>,</a:t>
            </a:r>
            <a:r>
              <a:rPr lang="en-US" sz="2000" b="1" dirty="0">
                <a:solidFill>
                  <a:schemeClr val="tx2"/>
                </a:solidFill>
                <a:latin typeface="Times New Roman"/>
                <a:cs typeface="Times New Roman"/>
              </a:rPr>
              <a:t> </a:t>
            </a:r>
            <a:r>
              <a:rPr lang="en-US" sz="2000" dirty="0">
                <a:solidFill>
                  <a:schemeClr val="tx2"/>
                </a:solidFill>
                <a:latin typeface="Times New Roman"/>
                <a:cs typeface="Times New Roman"/>
              </a:rPr>
              <a:t>3 N.Y.3d 357, 371 (2004).</a:t>
            </a:r>
            <a:br>
              <a:rPr lang="en-US" sz="2000" dirty="0">
                <a:solidFill>
                  <a:schemeClr val="tx2"/>
                </a:solidFill>
                <a:latin typeface="Times New Roman"/>
                <a:cs typeface="Times New Roman"/>
              </a:rPr>
            </a:br>
            <a:endParaRPr lang="en-US" sz="2000" dirty="0" smtClean="0">
              <a:solidFill>
                <a:schemeClr val="tx2"/>
              </a:solidFill>
              <a:latin typeface="Times New Roman"/>
              <a:cs typeface="Times New Roman"/>
            </a:endParaRPr>
          </a:p>
          <a:p>
            <a:r>
              <a:rPr lang="en-US" sz="2000" b="1" u="sng" dirty="0" smtClean="0">
                <a:solidFill>
                  <a:schemeClr val="tx2"/>
                </a:solidFill>
                <a:latin typeface="Times New Roman"/>
                <a:cs typeface="Times New Roman"/>
              </a:rPr>
              <a:t>Rationale</a:t>
            </a:r>
            <a:r>
              <a:rPr lang="en-US" sz="2000" b="1" dirty="0">
                <a:solidFill>
                  <a:schemeClr val="tx2"/>
                </a:solidFill>
                <a:latin typeface="Times New Roman"/>
                <a:cs typeface="Times New Roman"/>
              </a:rPr>
              <a:t>: </a:t>
            </a:r>
            <a:r>
              <a:rPr lang="en-US" sz="2000" dirty="0">
                <a:solidFill>
                  <a:schemeClr val="tx2"/>
                </a:solidFill>
                <a:latin typeface="Times New Roman"/>
                <a:cs typeface="Times New Roman"/>
              </a:rPr>
              <a:t>Exposure of children to such violence creates emotional harm and may also signify a potential risk of physical injury to the children themselves.</a:t>
            </a:r>
          </a:p>
          <a:p>
            <a:endParaRPr lang="en-US" sz="2000" dirty="0">
              <a:solidFill>
                <a:schemeClr val="tx2"/>
              </a:solidFill>
              <a:latin typeface="Times New Roman"/>
              <a:cs typeface="Times New Roman"/>
            </a:endParaRPr>
          </a:p>
          <a:p>
            <a:endParaRPr lang="en-US" sz="2000" dirty="0">
              <a:solidFill>
                <a:schemeClr val="tx2"/>
              </a:solidFill>
              <a:latin typeface="Times New Roman"/>
              <a:cs typeface="Times New Roman"/>
            </a:endParaRPr>
          </a:p>
        </p:txBody>
      </p:sp>
    </p:spTree>
    <p:extLst>
      <p:ext uri="{BB962C8B-B14F-4D97-AF65-F5344CB8AC3E}">
        <p14:creationId xmlns="" xmlns:p14="http://schemas.microsoft.com/office/powerpoint/2010/main" val="40069317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Autofit/>
          </a:bodyPr>
          <a:lstStyle/>
          <a:p>
            <a:r>
              <a:rPr lang="en-US" sz="3200" dirty="0" smtClean="0">
                <a:solidFill>
                  <a:schemeClr val="bg2">
                    <a:lumMod val="50000"/>
                  </a:schemeClr>
                </a:solidFill>
                <a:latin typeface="Times New Roman"/>
                <a:cs typeface="Times New Roman"/>
              </a:rPr>
              <a:t>Child Neglect/Abuse Petitions Based </a:t>
            </a:r>
            <a:br>
              <a:rPr lang="en-US" sz="3200" dirty="0" smtClean="0">
                <a:solidFill>
                  <a:schemeClr val="bg2">
                    <a:lumMod val="50000"/>
                  </a:schemeClr>
                </a:solidFill>
                <a:latin typeface="Times New Roman"/>
                <a:cs typeface="Times New Roman"/>
              </a:rPr>
            </a:br>
            <a:r>
              <a:rPr lang="en-US" sz="3200" dirty="0" smtClean="0">
                <a:solidFill>
                  <a:schemeClr val="bg2">
                    <a:lumMod val="50000"/>
                  </a:schemeClr>
                </a:solidFill>
                <a:latin typeface="Times New Roman"/>
                <a:cs typeface="Times New Roman"/>
              </a:rPr>
              <a:t>on Animal Cruelty or Neglect</a:t>
            </a:r>
            <a:endParaRPr lang="en-US" sz="3200" dirty="0">
              <a:solidFill>
                <a:schemeClr val="bg2">
                  <a:lumMod val="50000"/>
                </a:schemeClr>
              </a:solidFill>
              <a:latin typeface="Times New Roman"/>
              <a:cs typeface="Times New Roman"/>
            </a:endParaRPr>
          </a:p>
        </p:txBody>
      </p:sp>
      <p:sp>
        <p:nvSpPr>
          <p:cNvPr id="3" name="TextBox 2"/>
          <p:cNvSpPr txBox="1"/>
          <p:nvPr/>
        </p:nvSpPr>
        <p:spPr>
          <a:xfrm>
            <a:off x="152400" y="1441132"/>
            <a:ext cx="8839200" cy="4989058"/>
          </a:xfrm>
          <a:prstGeom prst="rect">
            <a:avLst/>
          </a:prstGeom>
          <a:noFill/>
        </p:spPr>
        <p:txBody>
          <a:bodyPr wrap="square" rtlCol="0">
            <a:spAutoFit/>
          </a:bodyPr>
          <a:lstStyle/>
          <a:p>
            <a:pPr algn="ctr"/>
            <a:r>
              <a:rPr lang="en-US" sz="2400" b="1" u="sng" dirty="0" smtClean="0">
                <a:solidFill>
                  <a:schemeClr val="tx2"/>
                </a:solidFill>
                <a:latin typeface="Times New Roman"/>
                <a:cs typeface="Times New Roman"/>
              </a:rPr>
              <a:t>Exposing Children to Animal </a:t>
            </a:r>
            <a:r>
              <a:rPr lang="en-US" sz="2400" b="1" u="sng" dirty="0">
                <a:solidFill>
                  <a:schemeClr val="tx2"/>
                </a:solidFill>
                <a:latin typeface="Times New Roman"/>
                <a:cs typeface="Times New Roman"/>
              </a:rPr>
              <a:t>A</a:t>
            </a:r>
            <a:r>
              <a:rPr lang="en-US" sz="2400" b="1" u="sng" dirty="0" smtClean="0">
                <a:solidFill>
                  <a:schemeClr val="tx2"/>
                </a:solidFill>
                <a:latin typeface="Times New Roman"/>
                <a:cs typeface="Times New Roman"/>
              </a:rPr>
              <a:t>buse May Constitute </a:t>
            </a:r>
            <a:r>
              <a:rPr lang="en-US" sz="2400" b="1" u="sng" dirty="0">
                <a:solidFill>
                  <a:schemeClr val="tx2"/>
                </a:solidFill>
                <a:latin typeface="Times New Roman"/>
                <a:cs typeface="Times New Roman"/>
              </a:rPr>
              <a:t>C</a:t>
            </a:r>
            <a:r>
              <a:rPr lang="en-US" sz="2400" b="1" u="sng" dirty="0" smtClean="0">
                <a:solidFill>
                  <a:schemeClr val="tx2"/>
                </a:solidFill>
                <a:latin typeface="Times New Roman"/>
                <a:cs typeface="Times New Roman"/>
              </a:rPr>
              <a:t>hild </a:t>
            </a:r>
            <a:r>
              <a:rPr lang="en-US" sz="2400" b="1" u="sng" dirty="0">
                <a:solidFill>
                  <a:schemeClr val="tx2"/>
                </a:solidFill>
                <a:latin typeface="Times New Roman"/>
                <a:cs typeface="Times New Roman"/>
              </a:rPr>
              <a:t>N</a:t>
            </a:r>
            <a:r>
              <a:rPr lang="en-US" sz="2400" b="1" u="sng" dirty="0" smtClean="0">
                <a:solidFill>
                  <a:schemeClr val="tx2"/>
                </a:solidFill>
                <a:latin typeface="Times New Roman"/>
                <a:cs typeface="Times New Roman"/>
              </a:rPr>
              <a:t>eglect</a:t>
            </a:r>
          </a:p>
          <a:p>
            <a:endParaRPr lang="en-US" sz="2400" b="1" dirty="0" smtClean="0">
              <a:solidFill>
                <a:schemeClr val="tx2"/>
              </a:solidFill>
              <a:latin typeface="Times New Roman"/>
              <a:cs typeface="Times New Roman"/>
            </a:endParaRPr>
          </a:p>
          <a:p>
            <a:pPr marL="342900" indent="-342900">
              <a:lnSpc>
                <a:spcPct val="90000"/>
              </a:lnSpc>
              <a:buFont typeface="Wingdings" charset="2"/>
              <a:buChar char="v"/>
            </a:pPr>
            <a:r>
              <a:rPr lang="en-US" sz="2400" b="1" dirty="0" smtClean="0">
                <a:solidFill>
                  <a:schemeClr val="tx2"/>
                </a:solidFill>
                <a:latin typeface="Times New Roman"/>
                <a:cs typeface="Times New Roman"/>
              </a:rPr>
              <a:t>Witnessing animal cruelty has similar emotional </a:t>
            </a:r>
            <a:r>
              <a:rPr lang="en-US" sz="2400" b="1" dirty="0">
                <a:solidFill>
                  <a:schemeClr val="tx2"/>
                </a:solidFill>
                <a:latin typeface="Times New Roman"/>
                <a:cs typeface="Times New Roman"/>
              </a:rPr>
              <a:t>impact and present the same risk of physical </a:t>
            </a:r>
            <a:r>
              <a:rPr lang="en-US" sz="2400" b="1" dirty="0" smtClean="0">
                <a:solidFill>
                  <a:schemeClr val="tx2"/>
                </a:solidFill>
                <a:latin typeface="Times New Roman"/>
                <a:cs typeface="Times New Roman"/>
              </a:rPr>
              <a:t>harm as domestic violence</a:t>
            </a:r>
          </a:p>
          <a:p>
            <a:pPr>
              <a:lnSpc>
                <a:spcPct val="90000"/>
              </a:lnSpc>
            </a:pPr>
            <a:endParaRPr lang="en-US" sz="1400" b="1" dirty="0" smtClean="0">
              <a:solidFill>
                <a:schemeClr val="tx2"/>
              </a:solidFill>
              <a:latin typeface="Times New Roman"/>
              <a:cs typeface="Times New Roman"/>
            </a:endParaRPr>
          </a:p>
          <a:p>
            <a:pPr marL="914400" lvl="1" indent="-457200">
              <a:lnSpc>
                <a:spcPct val="90000"/>
              </a:lnSpc>
              <a:buFont typeface="Wingdings" charset="2"/>
              <a:buChar char="v"/>
            </a:pPr>
            <a:r>
              <a:rPr lang="en-US" sz="2400" dirty="0" smtClean="0">
                <a:solidFill>
                  <a:schemeClr val="tx2"/>
                </a:solidFill>
                <a:latin typeface="Times New Roman"/>
                <a:cs typeface="Times New Roman"/>
              </a:rPr>
              <a:t>Emotional harm from witnessing violence against a family pet</a:t>
            </a:r>
          </a:p>
          <a:p>
            <a:pPr marL="914400" lvl="1" indent="-457200">
              <a:lnSpc>
                <a:spcPct val="90000"/>
              </a:lnSpc>
              <a:buFont typeface="Wingdings" charset="2"/>
              <a:buChar char="v"/>
            </a:pPr>
            <a:r>
              <a:rPr lang="en-US" sz="2400" dirty="0" smtClean="0">
                <a:solidFill>
                  <a:schemeClr val="tx2"/>
                </a:solidFill>
                <a:latin typeface="Times New Roman"/>
                <a:cs typeface="Times New Roman"/>
              </a:rPr>
              <a:t>Abuser may harm animals as a means of terrorizing children or partners</a:t>
            </a:r>
          </a:p>
          <a:p>
            <a:pPr marL="1657350" lvl="3" indent="-285750">
              <a:lnSpc>
                <a:spcPct val="90000"/>
              </a:lnSpc>
              <a:buFont typeface="Wingdings" charset="2"/>
              <a:buChar char="v"/>
            </a:pPr>
            <a:r>
              <a:rPr lang="en-US" sz="1600" dirty="0" smtClean="0">
                <a:solidFill>
                  <a:schemeClr val="tx2"/>
                </a:solidFill>
                <a:latin typeface="Times New Roman"/>
                <a:cs typeface="Times New Roman"/>
              </a:rPr>
              <a:t>See </a:t>
            </a:r>
            <a:r>
              <a:rPr lang="en-US" sz="1600" i="1" dirty="0">
                <a:solidFill>
                  <a:schemeClr val="tx2"/>
                </a:solidFill>
                <a:latin typeface="Times New Roman"/>
                <a:cs typeface="Times New Roman"/>
              </a:rPr>
              <a:t>In the matter of Evelyn “X”, </a:t>
            </a:r>
            <a:r>
              <a:rPr lang="en-US" sz="1600" dirty="0">
                <a:solidFill>
                  <a:schemeClr val="tx2"/>
                </a:solidFill>
                <a:latin typeface="Times New Roman"/>
                <a:cs typeface="Times New Roman"/>
              </a:rPr>
              <a:t>290 A.D.2d 817, 821 (3</a:t>
            </a:r>
            <a:r>
              <a:rPr lang="en-US" sz="1600" baseline="30000" dirty="0">
                <a:solidFill>
                  <a:schemeClr val="tx2"/>
                </a:solidFill>
                <a:latin typeface="Times New Roman"/>
                <a:cs typeface="Times New Roman"/>
              </a:rPr>
              <a:t>rd</a:t>
            </a:r>
            <a:r>
              <a:rPr lang="en-US" sz="1600" dirty="0">
                <a:solidFill>
                  <a:schemeClr val="tx2"/>
                </a:solidFill>
                <a:latin typeface="Times New Roman"/>
                <a:cs typeface="Times New Roman"/>
              </a:rPr>
              <a:t> Dep’t 2002) </a:t>
            </a:r>
            <a:r>
              <a:rPr lang="en-US" sz="1600" dirty="0" smtClean="0">
                <a:solidFill>
                  <a:schemeClr val="tx2"/>
                </a:solidFill>
                <a:latin typeface="Times New Roman"/>
                <a:cs typeface="Times New Roman"/>
              </a:rPr>
              <a:t>(Child neglect </a:t>
            </a:r>
            <a:r>
              <a:rPr lang="en-US" sz="1600" dirty="0">
                <a:solidFill>
                  <a:schemeClr val="tx2"/>
                </a:solidFill>
                <a:latin typeface="Times New Roman"/>
                <a:cs typeface="Times New Roman"/>
              </a:rPr>
              <a:t>found where parent purposefully let child’s dog run in the street (and be hit and killed in traffic) as punishment for not getting up on time for school and then “taunted the child with a mocking comment about the dead animal,” telling the child “that it was his fault the dog died because he did not get up when told</a:t>
            </a:r>
            <a:r>
              <a:rPr lang="en-US" sz="1600" dirty="0" smtClean="0">
                <a:solidFill>
                  <a:schemeClr val="tx2"/>
                </a:solidFill>
                <a:latin typeface="Times New Roman"/>
                <a:cs typeface="Times New Roman"/>
              </a:rPr>
              <a:t>.”).</a:t>
            </a:r>
            <a:endParaRPr lang="en-US" sz="2000" dirty="0" smtClean="0">
              <a:solidFill>
                <a:schemeClr val="tx2"/>
              </a:solidFill>
              <a:latin typeface="Times New Roman"/>
              <a:cs typeface="Times New Roman"/>
            </a:endParaRPr>
          </a:p>
          <a:p>
            <a:pPr marL="914400" lvl="1" indent="-457200">
              <a:lnSpc>
                <a:spcPct val="90000"/>
              </a:lnSpc>
              <a:buFont typeface="Wingdings" charset="2"/>
              <a:buChar char="v"/>
            </a:pPr>
            <a:r>
              <a:rPr lang="en-US" sz="2400" dirty="0" smtClean="0">
                <a:solidFill>
                  <a:schemeClr val="tx2"/>
                </a:solidFill>
                <a:latin typeface="Times New Roman"/>
                <a:cs typeface="Times New Roman"/>
              </a:rPr>
              <a:t>Risk of physical injury to children</a:t>
            </a:r>
          </a:p>
          <a:p>
            <a:pPr marL="1371600" lvl="2" indent="-457200">
              <a:lnSpc>
                <a:spcPct val="90000"/>
              </a:lnSpc>
              <a:buFont typeface="Wingdings" charset="2"/>
              <a:buChar char="v"/>
            </a:pPr>
            <a:r>
              <a:rPr lang="en-US" sz="2000" dirty="0" smtClean="0">
                <a:solidFill>
                  <a:schemeClr val="tx2"/>
                </a:solidFill>
                <a:latin typeface="Times New Roman"/>
                <a:cs typeface="Times New Roman"/>
              </a:rPr>
              <a:t>Parent violent with animals may be violent with children </a:t>
            </a:r>
            <a:r>
              <a:rPr lang="en-US" sz="2000" dirty="0">
                <a:latin typeface="Times New Roman"/>
                <a:cs typeface="Times New Roman"/>
              </a:rPr>
              <a:t> </a:t>
            </a:r>
            <a:endParaRPr lang="en-US" sz="2000" dirty="0" smtClean="0">
              <a:latin typeface="Times New Roman"/>
              <a:cs typeface="Times New Roman"/>
            </a:endParaRPr>
          </a:p>
          <a:p>
            <a:pPr marL="1371600" lvl="2" indent="-457200">
              <a:lnSpc>
                <a:spcPct val="90000"/>
              </a:lnSpc>
              <a:buFont typeface="Wingdings" charset="2"/>
              <a:buChar char="v"/>
            </a:pPr>
            <a:r>
              <a:rPr lang="en-US" sz="2000" dirty="0" smtClean="0">
                <a:solidFill>
                  <a:schemeClr val="tx2"/>
                </a:solidFill>
                <a:latin typeface="Times New Roman"/>
                <a:cs typeface="Times New Roman"/>
              </a:rPr>
              <a:t>Abused </a:t>
            </a:r>
            <a:r>
              <a:rPr lang="en-US" sz="2000" dirty="0">
                <a:solidFill>
                  <a:schemeClr val="tx2"/>
                </a:solidFill>
                <a:latin typeface="Times New Roman"/>
                <a:cs typeface="Times New Roman"/>
              </a:rPr>
              <a:t>animals more </a:t>
            </a:r>
            <a:r>
              <a:rPr lang="en-US" sz="2000" dirty="0" smtClean="0">
                <a:solidFill>
                  <a:schemeClr val="tx2"/>
                </a:solidFill>
                <a:latin typeface="Times New Roman"/>
                <a:cs typeface="Times New Roman"/>
              </a:rPr>
              <a:t>aggressive</a:t>
            </a:r>
            <a:endParaRPr lang="en-US" sz="2000" dirty="0">
              <a:latin typeface="Times New Roman"/>
              <a:cs typeface="Times New Roman"/>
            </a:endParaRPr>
          </a:p>
          <a:p>
            <a:pPr marL="457200" indent="-457200">
              <a:buFont typeface="Arial" pitchFamily="34" charset="0"/>
              <a:buChar char="•"/>
            </a:pPr>
            <a:endParaRPr lang="en-US" sz="2000" dirty="0">
              <a:solidFill>
                <a:schemeClr val="tx2"/>
              </a:solidFill>
              <a:latin typeface="Times New Roman"/>
              <a:cs typeface="Times New Roman"/>
            </a:endParaRPr>
          </a:p>
        </p:txBody>
      </p:sp>
    </p:spTree>
    <p:extLst>
      <p:ext uri="{BB962C8B-B14F-4D97-AF65-F5344CB8AC3E}">
        <p14:creationId xmlns="" xmlns:p14="http://schemas.microsoft.com/office/powerpoint/2010/main" val="24051520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14400"/>
          </a:xfrm>
        </p:spPr>
        <p:txBody>
          <a:bodyPr>
            <a:noAutofit/>
          </a:bodyPr>
          <a:lstStyle/>
          <a:p>
            <a:r>
              <a:rPr lang="en-US" sz="3200" dirty="0">
                <a:solidFill>
                  <a:schemeClr val="bg2">
                    <a:lumMod val="50000"/>
                  </a:schemeClr>
                </a:solidFill>
                <a:latin typeface="Times New Roman"/>
                <a:cs typeface="Times New Roman"/>
              </a:rPr>
              <a:t>Child Neglect/Abuse Petitions Based </a:t>
            </a:r>
            <a:br>
              <a:rPr lang="en-US" sz="3200" dirty="0">
                <a:solidFill>
                  <a:schemeClr val="bg2">
                    <a:lumMod val="50000"/>
                  </a:schemeClr>
                </a:solidFill>
                <a:latin typeface="Times New Roman"/>
                <a:cs typeface="Times New Roman"/>
              </a:rPr>
            </a:br>
            <a:r>
              <a:rPr lang="en-US" sz="3200" dirty="0">
                <a:solidFill>
                  <a:schemeClr val="bg2">
                    <a:lumMod val="50000"/>
                  </a:schemeClr>
                </a:solidFill>
                <a:latin typeface="Times New Roman"/>
                <a:cs typeface="Times New Roman"/>
              </a:rPr>
              <a:t>on Animal </a:t>
            </a:r>
            <a:r>
              <a:rPr lang="en-US" sz="3200" dirty="0" smtClean="0">
                <a:solidFill>
                  <a:schemeClr val="bg2">
                    <a:lumMod val="50000"/>
                  </a:schemeClr>
                </a:solidFill>
                <a:latin typeface="Times New Roman"/>
                <a:cs typeface="Times New Roman"/>
              </a:rPr>
              <a:t>Cruelty or Neglect</a:t>
            </a:r>
            <a:endParaRPr lang="en-US" sz="3200" dirty="0">
              <a:solidFill>
                <a:schemeClr val="bg2">
                  <a:lumMod val="50000"/>
                </a:schemeClr>
              </a:solidFill>
              <a:latin typeface="Times New Roman"/>
              <a:cs typeface="Times New Roman"/>
            </a:endParaRPr>
          </a:p>
        </p:txBody>
      </p:sp>
      <p:sp>
        <p:nvSpPr>
          <p:cNvPr id="3" name="TextBox 2"/>
          <p:cNvSpPr txBox="1"/>
          <p:nvPr/>
        </p:nvSpPr>
        <p:spPr>
          <a:xfrm>
            <a:off x="304800" y="1295400"/>
            <a:ext cx="8153400" cy="4339650"/>
          </a:xfrm>
          <a:prstGeom prst="rect">
            <a:avLst/>
          </a:prstGeom>
          <a:noFill/>
        </p:spPr>
        <p:txBody>
          <a:bodyPr wrap="square" rtlCol="0">
            <a:spAutoFit/>
          </a:bodyPr>
          <a:lstStyle/>
          <a:p>
            <a:pPr marL="457200" indent="-457200">
              <a:buFont typeface="Arial" pitchFamily="34" charset="0"/>
              <a:buChar char="•"/>
            </a:pPr>
            <a:endParaRPr lang="en-US" sz="2000" b="1" dirty="0" smtClean="0">
              <a:solidFill>
                <a:schemeClr val="tx2"/>
              </a:solidFill>
              <a:latin typeface="Times New Roman" pitchFamily="18" charset="0"/>
              <a:cs typeface="Times New Roman" pitchFamily="18" charset="0"/>
            </a:endParaRPr>
          </a:p>
          <a:p>
            <a:pPr algn="ctr"/>
            <a:r>
              <a:rPr lang="en-US" sz="2400" b="1" u="sng" dirty="0">
                <a:solidFill>
                  <a:schemeClr val="tx2"/>
                </a:solidFill>
                <a:latin typeface="Times New Roman" pitchFamily="18" charset="0"/>
                <a:cs typeface="Times New Roman" pitchFamily="18" charset="0"/>
              </a:rPr>
              <a:t>Exposing C</a:t>
            </a:r>
            <a:r>
              <a:rPr lang="en-US" sz="2400" b="1" u="sng" dirty="0" smtClean="0">
                <a:solidFill>
                  <a:schemeClr val="tx2"/>
                </a:solidFill>
                <a:latin typeface="Times New Roman" pitchFamily="18" charset="0"/>
                <a:cs typeface="Times New Roman" pitchFamily="18" charset="0"/>
              </a:rPr>
              <a:t>hildren </a:t>
            </a:r>
            <a:r>
              <a:rPr lang="en-US" sz="2400" b="1" u="sng" dirty="0">
                <a:solidFill>
                  <a:schemeClr val="tx2"/>
                </a:solidFill>
                <a:latin typeface="Times New Roman" pitchFamily="18" charset="0"/>
                <a:cs typeface="Times New Roman" pitchFamily="18" charset="0"/>
              </a:rPr>
              <a:t>to A</a:t>
            </a:r>
            <a:r>
              <a:rPr lang="en-US" sz="2400" b="1" u="sng" dirty="0" smtClean="0">
                <a:solidFill>
                  <a:schemeClr val="tx2"/>
                </a:solidFill>
                <a:latin typeface="Times New Roman" pitchFamily="18" charset="0"/>
                <a:cs typeface="Times New Roman" pitchFamily="18" charset="0"/>
              </a:rPr>
              <a:t>nimal </a:t>
            </a:r>
            <a:r>
              <a:rPr lang="en-US" sz="2400" b="1" u="sng" dirty="0">
                <a:solidFill>
                  <a:schemeClr val="tx2"/>
                </a:solidFill>
                <a:latin typeface="Times New Roman" pitchFamily="18" charset="0"/>
                <a:cs typeface="Times New Roman" pitchFamily="18" charset="0"/>
              </a:rPr>
              <a:t>N</a:t>
            </a:r>
            <a:r>
              <a:rPr lang="en-US" sz="2400" b="1" u="sng" dirty="0" smtClean="0">
                <a:solidFill>
                  <a:schemeClr val="tx2"/>
                </a:solidFill>
                <a:latin typeface="Times New Roman" pitchFamily="18" charset="0"/>
                <a:cs typeface="Times New Roman" pitchFamily="18" charset="0"/>
              </a:rPr>
              <a:t>eglect </a:t>
            </a:r>
            <a:r>
              <a:rPr lang="en-US" sz="2400" b="1" u="sng" dirty="0">
                <a:solidFill>
                  <a:schemeClr val="tx2"/>
                </a:solidFill>
                <a:latin typeface="Times New Roman" pitchFamily="18" charset="0"/>
                <a:cs typeface="Times New Roman" pitchFamily="18" charset="0"/>
              </a:rPr>
              <a:t>M</a:t>
            </a:r>
            <a:r>
              <a:rPr lang="en-US" sz="2400" b="1" u="sng" dirty="0" smtClean="0">
                <a:solidFill>
                  <a:schemeClr val="tx2"/>
                </a:solidFill>
                <a:latin typeface="Times New Roman" pitchFamily="18" charset="0"/>
                <a:cs typeface="Times New Roman" pitchFamily="18" charset="0"/>
              </a:rPr>
              <a:t>ay Be </a:t>
            </a:r>
            <a:r>
              <a:rPr lang="en-US" sz="2400" b="1" u="sng" dirty="0">
                <a:solidFill>
                  <a:schemeClr val="tx2"/>
                </a:solidFill>
                <a:latin typeface="Times New Roman" pitchFamily="18" charset="0"/>
                <a:cs typeface="Times New Roman" pitchFamily="18" charset="0"/>
              </a:rPr>
              <a:t>B</a:t>
            </a:r>
            <a:r>
              <a:rPr lang="en-US" sz="2400" b="1" u="sng" dirty="0" smtClean="0">
                <a:solidFill>
                  <a:schemeClr val="tx2"/>
                </a:solidFill>
                <a:latin typeface="Times New Roman" pitchFamily="18" charset="0"/>
                <a:cs typeface="Times New Roman" pitchFamily="18" charset="0"/>
              </a:rPr>
              <a:t>asis </a:t>
            </a:r>
            <a:r>
              <a:rPr lang="en-US" sz="2400" b="1" u="sng" dirty="0">
                <a:solidFill>
                  <a:schemeClr val="tx2"/>
                </a:solidFill>
                <a:latin typeface="Times New Roman" pitchFamily="18" charset="0"/>
                <a:cs typeface="Times New Roman" pitchFamily="18" charset="0"/>
              </a:rPr>
              <a:t>for </a:t>
            </a:r>
            <a:r>
              <a:rPr lang="en-US" sz="2400" b="1" u="sng" dirty="0" smtClean="0">
                <a:solidFill>
                  <a:schemeClr val="tx2"/>
                </a:solidFill>
                <a:latin typeface="Times New Roman" pitchFamily="18" charset="0"/>
                <a:cs typeface="Times New Roman" pitchFamily="18" charset="0"/>
              </a:rPr>
              <a:t>Child </a:t>
            </a:r>
            <a:r>
              <a:rPr lang="en-US" sz="2400" b="1" u="sng" dirty="0">
                <a:solidFill>
                  <a:schemeClr val="tx2"/>
                </a:solidFill>
                <a:latin typeface="Times New Roman" pitchFamily="18" charset="0"/>
                <a:cs typeface="Times New Roman" pitchFamily="18" charset="0"/>
              </a:rPr>
              <a:t>N</a:t>
            </a:r>
            <a:r>
              <a:rPr lang="en-US" sz="2400" b="1" u="sng" dirty="0" smtClean="0">
                <a:solidFill>
                  <a:schemeClr val="tx2"/>
                </a:solidFill>
                <a:latin typeface="Times New Roman" pitchFamily="18" charset="0"/>
                <a:cs typeface="Times New Roman" pitchFamily="18" charset="0"/>
              </a:rPr>
              <a:t>eglect </a:t>
            </a:r>
            <a:r>
              <a:rPr lang="en-US" sz="2400" b="1" u="sng" dirty="0">
                <a:solidFill>
                  <a:schemeClr val="tx2"/>
                </a:solidFill>
                <a:latin typeface="Times New Roman" pitchFamily="18" charset="0"/>
                <a:cs typeface="Times New Roman" pitchFamily="18" charset="0"/>
              </a:rPr>
              <a:t>or </a:t>
            </a:r>
            <a:r>
              <a:rPr lang="en-US" sz="2400" b="1" u="sng" dirty="0" smtClean="0">
                <a:solidFill>
                  <a:schemeClr val="tx2"/>
                </a:solidFill>
                <a:latin typeface="Times New Roman" pitchFamily="18" charset="0"/>
                <a:cs typeface="Times New Roman" pitchFamily="18" charset="0"/>
              </a:rPr>
              <a:t>Abuse </a:t>
            </a:r>
            <a:r>
              <a:rPr lang="en-US" sz="2400" b="1" u="sng" dirty="0">
                <a:solidFill>
                  <a:schemeClr val="tx2"/>
                </a:solidFill>
                <a:latin typeface="Times New Roman" pitchFamily="18" charset="0"/>
                <a:cs typeface="Times New Roman" pitchFamily="18" charset="0"/>
              </a:rPr>
              <a:t>P</a:t>
            </a:r>
            <a:r>
              <a:rPr lang="en-US" sz="2400" b="1" u="sng" dirty="0" smtClean="0">
                <a:solidFill>
                  <a:schemeClr val="tx2"/>
                </a:solidFill>
                <a:latin typeface="Times New Roman" pitchFamily="18" charset="0"/>
                <a:cs typeface="Times New Roman" pitchFamily="18" charset="0"/>
              </a:rPr>
              <a:t>etitions</a:t>
            </a:r>
            <a:endParaRPr lang="en-US" sz="2400" b="1" u="sng" dirty="0">
              <a:solidFill>
                <a:schemeClr val="tx2"/>
              </a:solidFill>
              <a:latin typeface="Times New Roman" pitchFamily="18" charset="0"/>
              <a:cs typeface="Times New Roman" pitchFamily="18" charset="0"/>
            </a:endParaRPr>
          </a:p>
          <a:p>
            <a:endParaRPr lang="en-US" sz="2800" b="1" dirty="0" smtClean="0">
              <a:solidFill>
                <a:schemeClr val="tx2"/>
              </a:solidFill>
              <a:latin typeface="Times New Roman" pitchFamily="18" charset="0"/>
              <a:cs typeface="Times New Roman" pitchFamily="18" charset="0"/>
            </a:endParaRPr>
          </a:p>
          <a:p>
            <a:pPr marL="342900" indent="-342900">
              <a:buFont typeface="Wingdings" charset="2"/>
              <a:buChar char="v"/>
            </a:pPr>
            <a:r>
              <a:rPr lang="en-US" sz="2400" dirty="0" smtClean="0">
                <a:solidFill>
                  <a:schemeClr val="tx2"/>
                </a:solidFill>
                <a:latin typeface="Times New Roman" pitchFamily="18" charset="0"/>
                <a:cs typeface="Times New Roman" pitchFamily="18" charset="0"/>
              </a:rPr>
              <a:t>Exposure </a:t>
            </a:r>
            <a:r>
              <a:rPr lang="en-US" sz="2400" dirty="0">
                <a:solidFill>
                  <a:schemeClr val="tx2"/>
                </a:solidFill>
                <a:latin typeface="Times New Roman" pitchFamily="18" charset="0"/>
                <a:cs typeface="Times New Roman" pitchFamily="18" charset="0"/>
              </a:rPr>
              <a:t>of children to the filth and squalor of neglected pets may also present a health </a:t>
            </a:r>
            <a:r>
              <a:rPr lang="en-US" sz="2400" dirty="0" smtClean="0">
                <a:solidFill>
                  <a:schemeClr val="tx2"/>
                </a:solidFill>
                <a:latin typeface="Times New Roman" pitchFamily="18" charset="0"/>
                <a:cs typeface="Times New Roman" pitchFamily="18" charset="0"/>
              </a:rPr>
              <a:t>hazard </a:t>
            </a:r>
            <a:r>
              <a:rPr lang="en-US" sz="2400" dirty="0">
                <a:solidFill>
                  <a:schemeClr val="tx2"/>
                </a:solidFill>
                <a:latin typeface="Times New Roman" pitchFamily="18" charset="0"/>
                <a:cs typeface="Times New Roman" pitchFamily="18" charset="0"/>
              </a:rPr>
              <a:t>to children rising to the level of neglect or </a:t>
            </a:r>
            <a:r>
              <a:rPr lang="en-US" sz="2400" dirty="0" smtClean="0">
                <a:solidFill>
                  <a:schemeClr val="tx2"/>
                </a:solidFill>
                <a:latin typeface="Times New Roman" pitchFamily="18" charset="0"/>
                <a:cs typeface="Times New Roman" pitchFamily="18" charset="0"/>
              </a:rPr>
              <a:t>abuse.</a:t>
            </a:r>
            <a:endParaRPr lang="en-US" sz="2800" i="1" dirty="0">
              <a:solidFill>
                <a:schemeClr val="tx2"/>
              </a:solidFill>
              <a:latin typeface="Times New Roman" pitchFamily="18" charset="0"/>
              <a:cs typeface="Times New Roman" pitchFamily="18" charset="0"/>
            </a:endParaRPr>
          </a:p>
          <a:p>
            <a:pPr marL="800100" lvl="1" indent="-342900">
              <a:buFont typeface="Wingdings" charset="2"/>
              <a:buChar char="v"/>
            </a:pPr>
            <a:r>
              <a:rPr lang="en-US" sz="2000" i="1" dirty="0" smtClean="0">
                <a:solidFill>
                  <a:schemeClr val="tx2"/>
                </a:solidFill>
                <a:latin typeface="Times New Roman" pitchFamily="18" charset="0"/>
                <a:cs typeface="Times New Roman" pitchFamily="18" charset="0"/>
              </a:rPr>
              <a:t>See In </a:t>
            </a:r>
            <a:r>
              <a:rPr lang="en-US" sz="2000" i="1" dirty="0">
                <a:solidFill>
                  <a:schemeClr val="tx2"/>
                </a:solidFill>
                <a:latin typeface="Times New Roman" pitchFamily="18" charset="0"/>
                <a:cs typeface="Times New Roman" pitchFamily="18" charset="0"/>
              </a:rPr>
              <a:t>the matter of Edward A. Carpenter</a:t>
            </a:r>
            <a:r>
              <a:rPr lang="en-US" sz="2000" dirty="0">
                <a:solidFill>
                  <a:schemeClr val="tx2"/>
                </a:solidFill>
                <a:latin typeface="Times New Roman" pitchFamily="18" charset="0"/>
                <a:cs typeface="Times New Roman" pitchFamily="18" charset="0"/>
              </a:rPr>
              <a:t>, 94 A.D.3d 1367, 1367 (3</a:t>
            </a:r>
            <a:r>
              <a:rPr lang="en-US" sz="2000" baseline="30000" dirty="0">
                <a:solidFill>
                  <a:schemeClr val="tx2"/>
                </a:solidFill>
                <a:latin typeface="Times New Roman" pitchFamily="18" charset="0"/>
                <a:cs typeface="Times New Roman" pitchFamily="18" charset="0"/>
              </a:rPr>
              <a:t>rd</a:t>
            </a:r>
            <a:r>
              <a:rPr lang="en-US" sz="2000" dirty="0">
                <a:solidFill>
                  <a:schemeClr val="tx2"/>
                </a:solidFill>
                <a:latin typeface="Times New Roman" pitchFamily="18" charset="0"/>
                <a:cs typeface="Times New Roman" pitchFamily="18" charset="0"/>
              </a:rPr>
              <a:t> Dep’t 2012) (affirming </a:t>
            </a:r>
            <a:r>
              <a:rPr lang="en-US" sz="2000" dirty="0" smtClean="0">
                <a:solidFill>
                  <a:schemeClr val="tx2"/>
                </a:solidFill>
                <a:latin typeface="Times New Roman" pitchFamily="18" charset="0"/>
                <a:cs typeface="Times New Roman" pitchFamily="18" charset="0"/>
              </a:rPr>
              <a:t>finding of child </a:t>
            </a:r>
            <a:r>
              <a:rPr lang="en-US" sz="2000" dirty="0">
                <a:solidFill>
                  <a:schemeClr val="tx2"/>
                </a:solidFill>
                <a:latin typeface="Times New Roman" pitchFamily="18" charset="0"/>
                <a:cs typeface="Times New Roman" pitchFamily="18" charset="0"/>
              </a:rPr>
              <a:t>neglect where children kept in a home “littered with garbage, feces and the remnants of a cat’s afterbirth</a:t>
            </a:r>
            <a:r>
              <a:rPr lang="en-US" sz="2000" dirty="0" smtClean="0">
                <a:solidFill>
                  <a:schemeClr val="tx2"/>
                </a:solidFill>
                <a:latin typeface="Times New Roman" pitchFamily="18" charset="0"/>
                <a:cs typeface="Times New Roman" pitchFamily="18" charset="0"/>
              </a:rPr>
              <a:t>”).</a:t>
            </a:r>
            <a:endParaRPr lang="en-US" sz="2000" dirty="0">
              <a:solidFill>
                <a:schemeClr val="tx2"/>
              </a:solidFill>
              <a:latin typeface="Times New Roman" pitchFamily="18" charset="0"/>
              <a:cs typeface="Times New Roman" pitchFamily="18" charset="0"/>
            </a:endParaRPr>
          </a:p>
          <a:p>
            <a:pPr marL="457200" indent="-457200">
              <a:buFont typeface="Arial" pitchFamily="34" charset="0"/>
              <a:buChar char="•"/>
            </a:pPr>
            <a:endParaRPr lang="en-US" sz="2800" dirty="0">
              <a:solidFill>
                <a:schemeClr val="tx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6826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514600"/>
            <a:ext cx="8763000" cy="4114800"/>
          </a:xfrm>
        </p:spPr>
        <p:txBody>
          <a:bodyPr>
            <a:noAutofit/>
          </a:bodyPr>
          <a:lstStyle/>
          <a:p>
            <a:pPr algn="l"/>
            <a:endParaRPr lang="en-US" sz="3200" b="0" cap="none" dirty="0" smtClean="0">
              <a:latin typeface="Times New Roman" pitchFamily="18" charset="0"/>
              <a:cs typeface="Times New Roman" pitchFamily="18" charset="0"/>
            </a:endParaRPr>
          </a:p>
          <a:p>
            <a:r>
              <a:rPr lang="en-US" sz="3200" cap="none" dirty="0" smtClean="0">
                <a:latin typeface="Times New Roman" pitchFamily="18" charset="0"/>
                <a:cs typeface="Times New Roman" pitchFamily="18" charset="0"/>
              </a:rPr>
              <a:t>71% of abused women said their partners harmed, killed or threatened pets.</a:t>
            </a:r>
            <a:br>
              <a:rPr lang="en-US" sz="3200" cap="none" dirty="0" smtClean="0">
                <a:latin typeface="Times New Roman" pitchFamily="18" charset="0"/>
                <a:cs typeface="Times New Roman" pitchFamily="18" charset="0"/>
              </a:rPr>
            </a:br>
            <a:r>
              <a:rPr lang="en-US" sz="1200" dirty="0" smtClean="0">
                <a:latin typeface="Times New Roman"/>
                <a:cs typeface="Times New Roman"/>
              </a:rPr>
              <a:t>(</a:t>
            </a:r>
            <a:r>
              <a:rPr lang="en-US" sz="1200" dirty="0">
                <a:latin typeface="Times New Roman"/>
                <a:cs typeface="Times New Roman"/>
              </a:rPr>
              <a:t>National Link Coalition—Ascione, Weber &amp; Wood, 1997) </a:t>
            </a:r>
            <a:endParaRPr lang="en-US" sz="1200" cap="none" dirty="0" smtClean="0">
              <a:latin typeface="Times New Roman"/>
              <a:cs typeface="Times New Roman"/>
            </a:endParaRPr>
          </a:p>
        </p:txBody>
      </p:sp>
      <p:sp>
        <p:nvSpPr>
          <p:cNvPr id="3" name="Title 2"/>
          <p:cNvSpPr>
            <a:spLocks noGrp="1"/>
          </p:cNvSpPr>
          <p:nvPr>
            <p:ph type="title"/>
          </p:nvPr>
        </p:nvSpPr>
        <p:spPr>
          <a:xfrm>
            <a:off x="762000" y="381000"/>
            <a:ext cx="7772400" cy="1524000"/>
          </a:xfrm>
        </p:spPr>
        <p:txBody>
          <a:bodyPr>
            <a:normAutofit/>
          </a:bodyPr>
          <a:lstStyle/>
          <a:p>
            <a:r>
              <a:rPr lang="en-US" sz="4400" dirty="0" smtClean="0">
                <a:latin typeface="Times New Roman" pitchFamily="18" charset="0"/>
                <a:cs typeface="Times New Roman" pitchFamily="18" charset="0"/>
              </a:rPr>
              <a:t>The Link Between Animal Abuse and Family Violence: Women</a:t>
            </a:r>
            <a:endParaRPr lang="en-US" sz="4400" dirty="0"/>
          </a:p>
        </p:txBody>
      </p:sp>
    </p:spTree>
    <p:extLst>
      <p:ext uri="{BB962C8B-B14F-4D97-AF65-F5344CB8AC3E}">
        <p14:creationId xmlns="" xmlns:p14="http://schemas.microsoft.com/office/powerpoint/2010/main" val="974690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a:xfrm>
            <a:off x="609600" y="533400"/>
            <a:ext cx="7808913" cy="1143000"/>
          </a:xfrm>
        </p:spPr>
        <p:txBody>
          <a:bodyPr>
            <a:noAutofit/>
          </a:bodyPr>
          <a:lstStyle/>
          <a:p>
            <a:r>
              <a:rPr lang="en-US" sz="4000" dirty="0" smtClean="0">
                <a:solidFill>
                  <a:schemeClr val="bg1"/>
                </a:solidFill>
                <a:latin typeface="Times New Roman"/>
                <a:cs typeface="Times New Roman"/>
              </a:rPr>
              <a:t>Using Evidence of Animal Cruelty as a Factor in Custodial Decisions</a:t>
            </a:r>
            <a:endParaRPr lang="en-US" sz="4000" dirty="0">
              <a:solidFill>
                <a:schemeClr val="bg1"/>
              </a:solidFill>
              <a:latin typeface="Times New Roman"/>
              <a:cs typeface="Times New Roman"/>
            </a:endParaRPr>
          </a:p>
        </p:txBody>
      </p:sp>
      <p:sp>
        <p:nvSpPr>
          <p:cNvPr id="3" name="TextBox 2"/>
          <p:cNvSpPr txBox="1"/>
          <p:nvPr/>
        </p:nvSpPr>
        <p:spPr>
          <a:xfrm>
            <a:off x="228600" y="2438400"/>
            <a:ext cx="8153400" cy="4278094"/>
          </a:xfrm>
          <a:prstGeom prst="rect">
            <a:avLst/>
          </a:prstGeom>
          <a:noFill/>
        </p:spPr>
        <p:txBody>
          <a:bodyPr wrap="square" rtlCol="0">
            <a:spAutoFit/>
          </a:bodyPr>
          <a:lstStyle/>
          <a:p>
            <a:endParaRPr lang="en-US" sz="2400" dirty="0">
              <a:solidFill>
                <a:srgbClr val="04617B"/>
              </a:solidFill>
            </a:endParaRPr>
          </a:p>
          <a:p>
            <a:pPr marL="342900" indent="-342900">
              <a:buFont typeface="Wingdings" charset="2"/>
              <a:buChar char="v"/>
            </a:pPr>
            <a:r>
              <a:rPr lang="en-US" sz="2400" dirty="0" smtClean="0">
                <a:solidFill>
                  <a:srgbClr val="04617B"/>
                </a:solidFill>
                <a:latin typeface="Times New Roman" panose="02020603050405020304" pitchFamily="18" charset="0"/>
                <a:cs typeface="Times New Roman" panose="02020603050405020304" pitchFamily="18" charset="0"/>
              </a:rPr>
              <a:t>Evidence of a parent’s acts of violence or threatened violence against animals may be considered a factor in custody determinations.</a:t>
            </a:r>
          </a:p>
          <a:p>
            <a:pPr marL="342900" indent="-342900">
              <a:buFont typeface="Wingdings" charset="2"/>
              <a:buChar char="v"/>
            </a:pPr>
            <a:endParaRPr lang="en-US" sz="2400" dirty="0">
              <a:solidFill>
                <a:srgbClr val="04617B"/>
              </a:solidFill>
              <a:latin typeface="Times New Roman" panose="02020603050405020304" pitchFamily="18" charset="0"/>
              <a:cs typeface="Times New Roman" panose="02020603050405020304" pitchFamily="18" charset="0"/>
            </a:endParaRPr>
          </a:p>
          <a:p>
            <a:pPr marL="342900" indent="-342900">
              <a:buFont typeface="Wingdings" charset="2"/>
              <a:buChar char="v"/>
            </a:pPr>
            <a:r>
              <a:rPr lang="en-US" sz="2400" dirty="0">
                <a:solidFill>
                  <a:srgbClr val="04617B"/>
                </a:solidFill>
                <a:latin typeface="Times New Roman" panose="02020603050405020304" pitchFamily="18" charset="0"/>
                <a:cs typeface="Times New Roman" panose="02020603050405020304" pitchFamily="18" charset="0"/>
              </a:rPr>
              <a:t>Many states require consideration of any “each parent and adult household member's present and past violent or abusive conduct” in custodial decisions.  </a:t>
            </a:r>
          </a:p>
          <a:p>
            <a:pPr marL="800100" lvl="1" indent="-342900">
              <a:buFont typeface="Wingdings" charset="2"/>
              <a:buChar char="v"/>
            </a:pPr>
            <a:r>
              <a:rPr lang="en-US" sz="2400" dirty="0">
                <a:solidFill>
                  <a:srgbClr val="04617B"/>
                </a:solidFill>
                <a:latin typeface="Times New Roman" panose="02020603050405020304" pitchFamily="18" charset="0"/>
                <a:cs typeface="Times New Roman" panose="02020603050405020304" pitchFamily="18" charset="0"/>
              </a:rPr>
              <a:t> </a:t>
            </a:r>
            <a:r>
              <a:rPr lang="en-US" sz="2400" i="1" dirty="0">
                <a:solidFill>
                  <a:srgbClr val="04617B"/>
                </a:solidFill>
                <a:latin typeface="Times New Roman" panose="02020603050405020304" pitchFamily="18" charset="0"/>
                <a:cs typeface="Times New Roman" panose="02020603050405020304" pitchFamily="18" charset="0"/>
              </a:rPr>
              <a:t>See, e.g., </a:t>
            </a:r>
            <a:r>
              <a:rPr lang="en-US" sz="2400" dirty="0">
                <a:solidFill>
                  <a:srgbClr val="04617B"/>
                </a:solidFill>
                <a:latin typeface="Times New Roman" panose="02020603050405020304" pitchFamily="18" charset="0"/>
                <a:cs typeface="Times New Roman" panose="02020603050405020304" pitchFamily="18" charset="0"/>
              </a:rPr>
              <a:t>23 Pa. Cons. Stat. § </a:t>
            </a:r>
            <a:r>
              <a:rPr lang="en-US" sz="2400" dirty="0" smtClean="0">
                <a:solidFill>
                  <a:srgbClr val="04617B"/>
                </a:solidFill>
                <a:latin typeface="Times New Roman" panose="02020603050405020304" pitchFamily="18" charset="0"/>
                <a:cs typeface="Times New Roman" panose="02020603050405020304" pitchFamily="18" charset="0"/>
              </a:rPr>
              <a:t>5303</a:t>
            </a:r>
            <a:endParaRPr lang="en-US" sz="2400" dirty="0">
              <a:solidFill>
                <a:srgbClr val="04617B"/>
              </a:solidFill>
              <a:latin typeface="Times New Roman" pitchFamily="18" charset="0"/>
              <a:cs typeface="Times New Roman" pitchFamily="18" charset="0"/>
            </a:endParaRPr>
          </a:p>
          <a:p>
            <a:pPr marL="457200" indent="-457200">
              <a:buFont typeface="Arial" pitchFamily="34" charset="0"/>
              <a:buChar char="•"/>
            </a:pPr>
            <a:endParaRPr lang="en-US" sz="2400" dirty="0">
              <a:solidFill>
                <a:srgbClr val="04617B"/>
              </a:solidFill>
              <a:latin typeface="Times New Roman" pitchFamily="18" charset="0"/>
              <a:cs typeface="Times New Roman" pitchFamily="18" charset="0"/>
            </a:endParaRPr>
          </a:p>
          <a:p>
            <a:pPr marL="457200" indent="-457200">
              <a:buFont typeface="Arial" pitchFamily="34" charset="0"/>
              <a:buChar char="•"/>
            </a:pPr>
            <a:endParaRPr lang="en-US" sz="3200" dirty="0">
              <a:solidFill>
                <a:srgbClr val="04617B"/>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2528826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2" y="3505202"/>
            <a:ext cx="6480175" cy="1673225"/>
          </a:xfrm>
        </p:spPr>
        <p:txBody>
          <a:bodyPr>
            <a:normAutofit/>
          </a:bodyPr>
          <a:lstStyle/>
          <a:p>
            <a:r>
              <a:rPr lang="en-US" sz="2800" cap="none" dirty="0" smtClean="0">
                <a:latin typeface="Times New Roman" pitchFamily="18" charset="0"/>
                <a:cs typeface="Times New Roman" pitchFamily="18" charset="0"/>
              </a:rPr>
              <a:t>Animal cruelty may be the basis of a domestic violence injunction.</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381000" y="228600"/>
            <a:ext cx="8113713" cy="1828800"/>
          </a:xfrm>
        </p:spPr>
        <p:txBody>
          <a:bodyPr>
            <a:noAutofit/>
          </a:bodyPr>
          <a:lstStyle/>
          <a:p>
            <a:r>
              <a:rPr lang="en-US" sz="4000" dirty="0">
                <a:latin typeface="Times New Roman" pitchFamily="18" charset="0"/>
                <a:cs typeface="Times New Roman" pitchFamily="18" charset="0"/>
              </a:rPr>
              <a:t>Utilizing Evidence of Animal Cruelty as a Basis for Domestic Violence Injunction</a:t>
            </a:r>
          </a:p>
        </p:txBody>
      </p:sp>
    </p:spTree>
    <p:extLst>
      <p:ext uri="{BB962C8B-B14F-4D97-AF65-F5344CB8AC3E}">
        <p14:creationId xmlns="" xmlns:p14="http://schemas.microsoft.com/office/powerpoint/2010/main" val="31535450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Autofit/>
          </a:bodyPr>
          <a:lstStyle/>
          <a:p>
            <a:r>
              <a:rPr lang="en-US" sz="3200" dirty="0" smtClean="0">
                <a:solidFill>
                  <a:schemeClr val="bg2">
                    <a:lumMod val="50000"/>
                  </a:schemeClr>
                </a:solidFill>
                <a:latin typeface="Times New Roman"/>
                <a:cs typeface="Times New Roman"/>
              </a:rPr>
              <a:t>Domestic Violence Injunctions Based </a:t>
            </a:r>
            <a:r>
              <a:rPr lang="en-US" sz="3200" dirty="0">
                <a:solidFill>
                  <a:schemeClr val="bg2">
                    <a:lumMod val="50000"/>
                  </a:schemeClr>
                </a:solidFill>
                <a:latin typeface="Times New Roman"/>
                <a:cs typeface="Times New Roman"/>
              </a:rPr>
              <a:t/>
            </a:r>
            <a:br>
              <a:rPr lang="en-US" sz="3200" dirty="0">
                <a:solidFill>
                  <a:schemeClr val="bg2">
                    <a:lumMod val="50000"/>
                  </a:schemeClr>
                </a:solidFill>
                <a:latin typeface="Times New Roman"/>
                <a:cs typeface="Times New Roman"/>
              </a:rPr>
            </a:br>
            <a:r>
              <a:rPr lang="en-US" sz="3200" dirty="0">
                <a:solidFill>
                  <a:schemeClr val="bg2">
                    <a:lumMod val="50000"/>
                  </a:schemeClr>
                </a:solidFill>
                <a:latin typeface="Times New Roman"/>
                <a:cs typeface="Times New Roman"/>
              </a:rPr>
              <a:t>on Animal Cruelty </a:t>
            </a:r>
          </a:p>
        </p:txBody>
      </p:sp>
      <p:sp>
        <p:nvSpPr>
          <p:cNvPr id="3" name="TextBox 2"/>
          <p:cNvSpPr txBox="1"/>
          <p:nvPr/>
        </p:nvSpPr>
        <p:spPr>
          <a:xfrm>
            <a:off x="152400" y="1524000"/>
            <a:ext cx="8763000" cy="5909309"/>
          </a:xfrm>
          <a:prstGeom prst="rect">
            <a:avLst/>
          </a:prstGeom>
          <a:noFill/>
        </p:spPr>
        <p:txBody>
          <a:bodyPr wrap="square" rtlCol="0">
            <a:spAutoFit/>
          </a:bodyPr>
          <a:lstStyle/>
          <a:p>
            <a:pPr marL="342900" indent="-342900">
              <a:buFont typeface="Wingdings" charset="2"/>
              <a:buChar char="v"/>
            </a:pPr>
            <a:r>
              <a:rPr lang="en-US" sz="2200" dirty="0">
                <a:latin typeface="Times New Roman"/>
                <a:cs typeface="Times New Roman"/>
              </a:rPr>
              <a:t>Injuring or killing an animal with the intent to threaten a family member may be considered an act of domestic violence. </a:t>
            </a:r>
            <a:r>
              <a:rPr lang="en-US" sz="2200" i="1" dirty="0">
                <a:latin typeface="Times New Roman"/>
                <a:cs typeface="Times New Roman"/>
              </a:rPr>
              <a:t>See, e.g.</a:t>
            </a:r>
            <a:r>
              <a:rPr lang="en-US" sz="2200" dirty="0">
                <a:latin typeface="Times New Roman"/>
                <a:cs typeface="Times New Roman"/>
              </a:rPr>
              <a:t>, Ind. Code Ann. § 31-9-2-42 (4)</a:t>
            </a:r>
            <a:r>
              <a:rPr lang="en-US" sz="2200" dirty="0" smtClean="0">
                <a:latin typeface="Times New Roman"/>
                <a:cs typeface="Times New Roman"/>
              </a:rPr>
              <a:t>.</a:t>
            </a:r>
          </a:p>
          <a:p>
            <a:endParaRPr lang="en-US" sz="1600" dirty="0">
              <a:latin typeface="Times New Roman"/>
              <a:cs typeface="Times New Roman"/>
            </a:endParaRPr>
          </a:p>
          <a:p>
            <a:pPr marL="342900" indent="-342900">
              <a:buFont typeface="Wingdings" charset="2"/>
              <a:buChar char="v"/>
            </a:pPr>
            <a:r>
              <a:rPr lang="en-US" sz="2200" dirty="0" smtClean="0">
                <a:latin typeface="Times New Roman"/>
                <a:cs typeface="Times New Roman"/>
              </a:rPr>
              <a:t>Court may consider abuse or killing of a pet as a factor for a domestic violence injunction. </a:t>
            </a:r>
            <a:r>
              <a:rPr lang="en-US" sz="2200" i="1" dirty="0" smtClean="0">
                <a:latin typeface="Times New Roman"/>
                <a:cs typeface="Times New Roman"/>
              </a:rPr>
              <a:t>See, e.g.,  </a:t>
            </a:r>
            <a:r>
              <a:rPr lang="en-US" sz="2200" dirty="0" smtClean="0">
                <a:latin typeface="Times New Roman"/>
                <a:cs typeface="Times New Roman"/>
              </a:rPr>
              <a:t>Fla. Stat. § 741.30(3)(b).</a:t>
            </a:r>
          </a:p>
          <a:p>
            <a:endParaRPr lang="en-US" sz="1600" dirty="0" smtClean="0">
              <a:latin typeface="Times New Roman"/>
              <a:cs typeface="Times New Roman"/>
            </a:endParaRPr>
          </a:p>
          <a:p>
            <a:pPr marL="342900" indent="-342900">
              <a:buFont typeface="Wingdings" charset="2"/>
              <a:buChar char="v"/>
            </a:pPr>
            <a:r>
              <a:rPr lang="en-US" sz="2200" dirty="0" smtClean="0">
                <a:latin typeface="Times New Roman"/>
                <a:cs typeface="Times New Roman"/>
              </a:rPr>
              <a:t>Violence or threats of violence against a pet may be considered a factor in determining if petitioner is in </a:t>
            </a:r>
            <a:r>
              <a:rPr lang="en-US" sz="2200" dirty="0">
                <a:latin typeface="Times New Roman"/>
                <a:cs typeface="Times New Roman"/>
              </a:rPr>
              <a:t>imminent danger of becoming a victim of domestic violence.  </a:t>
            </a:r>
            <a:r>
              <a:rPr lang="en-US" sz="2200" i="1" dirty="0" smtClean="0">
                <a:latin typeface="Times New Roman"/>
                <a:cs typeface="Times New Roman"/>
              </a:rPr>
              <a:t>See, e.g., </a:t>
            </a:r>
            <a:r>
              <a:rPr lang="en-US" sz="2200" dirty="0" smtClean="0">
                <a:latin typeface="Times New Roman"/>
                <a:cs typeface="Times New Roman"/>
              </a:rPr>
              <a:t>Fla</a:t>
            </a:r>
            <a:r>
              <a:rPr lang="en-US" sz="2200" dirty="0">
                <a:latin typeface="Times New Roman"/>
                <a:cs typeface="Times New Roman"/>
              </a:rPr>
              <a:t>. Stat. § </a:t>
            </a:r>
            <a:r>
              <a:rPr lang="en-US" sz="2200" dirty="0" smtClean="0">
                <a:latin typeface="Times New Roman"/>
                <a:cs typeface="Times New Roman"/>
              </a:rPr>
              <a:t>741.30</a:t>
            </a:r>
            <a:r>
              <a:rPr lang="en-US" sz="2200" dirty="0">
                <a:latin typeface="Times New Roman"/>
                <a:cs typeface="Times New Roman"/>
              </a:rPr>
              <a:t>(6)(b)(4</a:t>
            </a:r>
            <a:r>
              <a:rPr lang="en-US" sz="2200" dirty="0" smtClean="0">
                <a:latin typeface="Times New Roman"/>
                <a:cs typeface="Times New Roman"/>
              </a:rPr>
              <a:t>).</a:t>
            </a:r>
          </a:p>
          <a:p>
            <a:endParaRPr lang="en-US" sz="1600" dirty="0">
              <a:latin typeface="Times New Roman"/>
              <a:cs typeface="Times New Roman"/>
            </a:endParaRPr>
          </a:p>
          <a:p>
            <a:pPr marL="342900" indent="-342900">
              <a:buFont typeface="Wingdings" charset="2"/>
              <a:buChar char="v"/>
            </a:pPr>
            <a:r>
              <a:rPr lang="en-US" sz="2200" dirty="0">
                <a:latin typeface="Times New Roman"/>
                <a:cs typeface="Times New Roman"/>
              </a:rPr>
              <a:t>K</a:t>
            </a:r>
            <a:r>
              <a:rPr lang="en-US" sz="2200" dirty="0" smtClean="0">
                <a:latin typeface="Times New Roman"/>
                <a:cs typeface="Times New Roman"/>
              </a:rPr>
              <a:t>illing </a:t>
            </a:r>
            <a:r>
              <a:rPr lang="en-US" sz="2200" dirty="0">
                <a:latin typeface="Times New Roman"/>
                <a:cs typeface="Times New Roman"/>
              </a:rPr>
              <a:t>or threatening to kill a pet constitutes abuse that can constitute grounds for granting a temporary order that requires the defendant to relinquish all firearms to the </a:t>
            </a:r>
            <a:r>
              <a:rPr lang="en-US" sz="2200" dirty="0" smtClean="0">
                <a:latin typeface="Times New Roman"/>
                <a:cs typeface="Times New Roman"/>
              </a:rPr>
              <a:t>sheriff as part of a domestic violence protection order. </a:t>
            </a:r>
            <a:r>
              <a:rPr lang="en-US" sz="2200" dirty="0">
                <a:latin typeface="Times New Roman"/>
                <a:cs typeface="Times New Roman"/>
              </a:rPr>
              <a:t> </a:t>
            </a:r>
            <a:r>
              <a:rPr lang="en-US" sz="2200" i="1" dirty="0" smtClean="0">
                <a:latin typeface="Times New Roman"/>
                <a:cs typeface="Times New Roman"/>
              </a:rPr>
              <a:t>See </a:t>
            </a:r>
            <a:r>
              <a:rPr lang="en-US" sz="2200" dirty="0" smtClean="0">
                <a:latin typeface="Times New Roman"/>
                <a:cs typeface="Times New Roman"/>
              </a:rPr>
              <a:t>23 </a:t>
            </a:r>
            <a:r>
              <a:rPr lang="en-US" sz="2200" dirty="0">
                <a:latin typeface="Times New Roman"/>
                <a:cs typeface="Times New Roman"/>
              </a:rPr>
              <a:t>Pa.C.S. § 6107 (b)(3)(ii)(E)(II)</a:t>
            </a:r>
            <a:r>
              <a:rPr lang="en-US" sz="2200" dirty="0" smtClean="0">
                <a:latin typeface="Times New Roman"/>
                <a:cs typeface="Times New Roman"/>
              </a:rPr>
              <a:t>). </a:t>
            </a:r>
            <a:endParaRPr lang="en-US" sz="2200" dirty="0">
              <a:latin typeface="Times New Roman"/>
              <a:cs typeface="Times New Roman"/>
            </a:endParaRPr>
          </a:p>
          <a:p>
            <a:endParaRPr lang="en-US" sz="2200" dirty="0">
              <a:latin typeface="Times New Roman"/>
              <a:cs typeface="Times New Roman"/>
            </a:endParaRPr>
          </a:p>
          <a:p>
            <a:endParaRPr lang="en-US" sz="2200" dirty="0">
              <a:solidFill>
                <a:schemeClr val="tx2"/>
              </a:solidFill>
              <a:latin typeface="Times New Roman"/>
              <a:cs typeface="Times New Roman"/>
            </a:endParaRPr>
          </a:p>
          <a:p>
            <a:endParaRPr lang="en-US" sz="2200" dirty="0">
              <a:solidFill>
                <a:schemeClr val="tx2"/>
              </a:solidFill>
              <a:latin typeface="Times New Roman"/>
              <a:cs typeface="Times New Roman"/>
            </a:endParaRPr>
          </a:p>
        </p:txBody>
      </p:sp>
    </p:spTree>
    <p:extLst>
      <p:ext uri="{BB962C8B-B14F-4D97-AF65-F5344CB8AC3E}">
        <p14:creationId xmlns="" xmlns:p14="http://schemas.microsoft.com/office/powerpoint/2010/main" val="41186188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763000" cy="4114800"/>
          </a:xfrm>
        </p:spPr>
        <p:txBody>
          <a:bodyPr>
            <a:normAutofit fontScale="77500" lnSpcReduction="20000"/>
          </a:bodyPr>
          <a:lstStyle/>
          <a:p>
            <a:pPr marL="342900" indent="-342900" algn="l">
              <a:buFont typeface="Wingdings" charset="2"/>
              <a:buChar char="v"/>
            </a:pPr>
            <a:r>
              <a:rPr lang="en-US" sz="2400" b="0" cap="none" dirty="0" smtClean="0">
                <a:solidFill>
                  <a:srgbClr val="04617B"/>
                </a:solidFill>
                <a:latin typeface="Times New Roman"/>
                <a:cs typeface="Times New Roman"/>
              </a:rPr>
              <a:t>A person whose pet is subjected to animal cruelty may have a right of action against abusers for damages associated with the abuse or death of an animal (including veterinary expenses, emotional distress, and punitive damages) via specific statutes or restitution </a:t>
            </a:r>
          </a:p>
          <a:p>
            <a:pPr marL="891540" lvl="1" indent="-342900">
              <a:buFont typeface="Wingdings" charset="2"/>
              <a:buChar char="v"/>
            </a:pPr>
            <a:r>
              <a:rPr lang="en-US" sz="2400" dirty="0">
                <a:solidFill>
                  <a:srgbClr val="04617B"/>
                </a:solidFill>
                <a:latin typeface="Times New Roman"/>
                <a:cs typeface="Times New Roman"/>
              </a:rPr>
              <a:t>Alabama law allows recovery of up to $1,000 (Alabama Code § 3110)</a:t>
            </a:r>
          </a:p>
          <a:p>
            <a:pPr marL="891540" lvl="1" indent="-342900">
              <a:buFont typeface="Wingdings" charset="2"/>
              <a:buChar char="v"/>
            </a:pPr>
            <a:r>
              <a:rPr lang="en-US" sz="2400" dirty="0">
                <a:solidFill>
                  <a:srgbClr val="04617B"/>
                </a:solidFill>
                <a:latin typeface="Times New Roman"/>
                <a:cs typeface="Times New Roman"/>
              </a:rPr>
              <a:t>Illinois law allows up to $25,000 in damages (510 ILCS 70/16.3)</a:t>
            </a:r>
          </a:p>
          <a:p>
            <a:pPr marL="891540" lvl="1" indent="-342900">
              <a:buFont typeface="Wingdings" charset="2"/>
              <a:buChar char="v"/>
            </a:pPr>
            <a:r>
              <a:rPr lang="en-US" sz="2400" dirty="0" smtClean="0">
                <a:solidFill>
                  <a:srgbClr val="04617B"/>
                </a:solidFill>
                <a:latin typeface="Times New Roman"/>
                <a:cs typeface="Times New Roman"/>
              </a:rPr>
              <a:t>Most states require restitution to victims of crimes</a:t>
            </a:r>
          </a:p>
          <a:p>
            <a:pPr marL="1165860" lvl="2" indent="-342900">
              <a:buFont typeface="Wingdings" charset="2"/>
              <a:buChar char="v"/>
            </a:pPr>
            <a:r>
              <a:rPr lang="en-US" sz="2200" i="1" dirty="0" smtClean="0">
                <a:solidFill>
                  <a:srgbClr val="04617B"/>
                </a:solidFill>
                <a:latin typeface="Times New Roman"/>
                <a:cs typeface="Times New Roman"/>
              </a:rPr>
              <a:t>E.g.</a:t>
            </a:r>
            <a:r>
              <a:rPr lang="en-US" sz="2200" dirty="0" smtClean="0">
                <a:solidFill>
                  <a:srgbClr val="04617B"/>
                </a:solidFill>
                <a:latin typeface="Times New Roman"/>
                <a:cs typeface="Times New Roman"/>
              </a:rPr>
              <a:t>, California </a:t>
            </a:r>
            <a:r>
              <a:rPr lang="en-US" sz="2200" dirty="0">
                <a:solidFill>
                  <a:srgbClr val="04617B"/>
                </a:solidFill>
                <a:latin typeface="Times New Roman"/>
                <a:cs typeface="Times New Roman"/>
              </a:rPr>
              <a:t>law mandates restitution for conviction in all crimes, including animal cruelty (Cal. Penal Code section 1202.4(b)</a:t>
            </a:r>
            <a:r>
              <a:rPr lang="en-US" sz="2200" dirty="0" smtClean="0">
                <a:solidFill>
                  <a:srgbClr val="04617B"/>
                </a:solidFill>
                <a:latin typeface="Times New Roman"/>
                <a:cs typeface="Times New Roman"/>
              </a:rPr>
              <a:t>)</a:t>
            </a:r>
            <a:endParaRPr lang="en-US" sz="2200" b="0" cap="none" dirty="0" smtClean="0">
              <a:solidFill>
                <a:srgbClr val="04617B"/>
              </a:solidFill>
              <a:latin typeface="Times New Roman"/>
              <a:cs typeface="Times New Roman"/>
            </a:endParaRPr>
          </a:p>
          <a:p>
            <a:pPr marL="342900" indent="-342900" algn="l">
              <a:buFont typeface="Wingdings" charset="2"/>
              <a:buChar char="v"/>
            </a:pPr>
            <a:r>
              <a:rPr lang="en-US" sz="2400" b="0" cap="none" dirty="0" smtClean="0">
                <a:solidFill>
                  <a:srgbClr val="04617B"/>
                </a:solidFill>
                <a:latin typeface="Times New Roman"/>
                <a:cs typeface="Times New Roman"/>
              </a:rPr>
              <a:t>Attorney Ethics</a:t>
            </a:r>
          </a:p>
          <a:p>
            <a:pPr marL="891540" lvl="1" indent="-342900">
              <a:buFont typeface="Wingdings" charset="2"/>
              <a:buChar char="v"/>
            </a:pPr>
            <a:r>
              <a:rPr lang="en-US" sz="2200" dirty="0" smtClean="0">
                <a:solidFill>
                  <a:srgbClr val="04617B"/>
                </a:solidFill>
                <a:latin typeface="Times New Roman"/>
                <a:cs typeface="Times New Roman"/>
              </a:rPr>
              <a:t>Competence: does your state allow for damages recovery for animal abuse/neglect?</a:t>
            </a:r>
          </a:p>
          <a:p>
            <a:pPr marL="891540" lvl="1" indent="-342900">
              <a:buFont typeface="Wingdings" charset="2"/>
              <a:buChar char="v"/>
            </a:pPr>
            <a:r>
              <a:rPr lang="en-US" sz="2200" b="0" dirty="0" smtClean="0">
                <a:solidFill>
                  <a:srgbClr val="04617B"/>
                </a:solidFill>
                <a:latin typeface="Times New Roman"/>
                <a:cs typeface="Times New Roman"/>
              </a:rPr>
              <a:t>Zealous representation</a:t>
            </a:r>
          </a:p>
          <a:p>
            <a:pPr marL="1165860" lvl="2" indent="-342900">
              <a:buFont typeface="Wingdings" charset="2"/>
              <a:buChar char="v"/>
            </a:pPr>
            <a:r>
              <a:rPr lang="en-US" sz="2000" dirty="0" smtClean="0">
                <a:solidFill>
                  <a:srgbClr val="04617B"/>
                </a:solidFill>
                <a:latin typeface="Times New Roman"/>
                <a:cs typeface="Times New Roman"/>
              </a:rPr>
              <a:t>Seeking enforcement of animal crimes occurring in family violence situation increases protection for your client</a:t>
            </a:r>
            <a:endParaRPr lang="en-US" sz="2000" b="0" dirty="0" smtClean="0">
              <a:solidFill>
                <a:srgbClr val="04617B"/>
              </a:solidFill>
              <a:latin typeface="Times New Roman"/>
              <a:cs typeface="Times New Roman"/>
            </a:endParaRPr>
          </a:p>
          <a:p>
            <a:pPr algn="l"/>
            <a:endParaRPr lang="en-US" sz="2000" b="0" dirty="0" smtClean="0">
              <a:solidFill>
                <a:srgbClr val="04617B"/>
              </a:solidFill>
              <a:latin typeface="Times New Roman"/>
              <a:cs typeface="Times New Roman"/>
            </a:endParaRPr>
          </a:p>
          <a:p>
            <a:pPr marL="342900" indent="-342900" algn="l">
              <a:buFont typeface="Wingdings" charset="2"/>
              <a:buChar char="v"/>
            </a:pPr>
            <a:endParaRPr lang="en-US" sz="2000" b="0" dirty="0" smtClean="0">
              <a:solidFill>
                <a:srgbClr val="04617B"/>
              </a:solidFill>
              <a:latin typeface="Times New Roman"/>
              <a:cs typeface="Times New Roman"/>
            </a:endParaRPr>
          </a:p>
          <a:p>
            <a:endParaRPr lang="en-US" sz="2000" cap="none" dirty="0" smtClean="0">
              <a:solidFill>
                <a:srgbClr val="04617B"/>
              </a:solidFill>
              <a:latin typeface="Times New Roman"/>
              <a:cs typeface="Times New Roman"/>
            </a:endParaRPr>
          </a:p>
        </p:txBody>
      </p:sp>
      <p:sp>
        <p:nvSpPr>
          <p:cNvPr id="3" name="Title 2"/>
          <p:cNvSpPr>
            <a:spLocks noGrp="1"/>
          </p:cNvSpPr>
          <p:nvPr>
            <p:ph type="title"/>
          </p:nvPr>
        </p:nvSpPr>
        <p:spPr>
          <a:xfrm>
            <a:off x="228600" y="228600"/>
            <a:ext cx="8610600" cy="1981200"/>
          </a:xfrm>
        </p:spPr>
        <p:txBody>
          <a:bodyPr>
            <a:normAutofit fontScale="90000"/>
          </a:bodyPr>
          <a:lstStyle/>
          <a:p>
            <a:r>
              <a:rPr lang="en-US" sz="4400" dirty="0">
                <a:latin typeface="Times New Roman" pitchFamily="18" charset="0"/>
                <a:cs typeface="Times New Roman" pitchFamily="18" charset="0"/>
              </a:rPr>
              <a:t>Recovery for </a:t>
            </a:r>
            <a:r>
              <a:rPr lang="en-US" sz="4400" dirty="0" smtClean="0">
                <a:latin typeface="Times New Roman" pitchFamily="18" charset="0"/>
                <a:cs typeface="Times New Roman" pitchFamily="18" charset="0"/>
              </a:rPr>
              <a:t>Damages by Family Violence Victims </a:t>
            </a:r>
            <a:r>
              <a:rPr lang="en-US" dirty="0" smtClean="0">
                <a:latin typeface="Times New Roman" pitchFamily="18" charset="0"/>
                <a:cs typeface="Times New Roman" pitchFamily="18" charset="0"/>
              </a:rPr>
              <a:t>Whose Pets Are Harmed by Abusers</a:t>
            </a:r>
            <a:endParaRPr lang="en-US" dirty="0"/>
          </a:p>
        </p:txBody>
      </p:sp>
    </p:spTree>
    <p:extLst>
      <p:ext uri="{BB962C8B-B14F-4D97-AF65-F5344CB8AC3E}">
        <p14:creationId xmlns="" xmlns:p14="http://schemas.microsoft.com/office/powerpoint/2010/main" val="14086320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763000" cy="3810000"/>
          </a:xfrm>
        </p:spPr>
        <p:txBody>
          <a:bodyPr>
            <a:normAutofit fontScale="92500" lnSpcReduction="10000"/>
          </a:bodyPr>
          <a:lstStyle/>
          <a:p>
            <a:pPr marL="342900" indent="-342900" algn="l">
              <a:buFont typeface="Wingdings" charset="2"/>
              <a:buChar char="v"/>
            </a:pPr>
            <a:r>
              <a:rPr lang="en-US" sz="2400" u="sng" cap="none" dirty="0" smtClean="0">
                <a:solidFill>
                  <a:srgbClr val="04617B"/>
                </a:solidFill>
                <a:latin typeface="Times New Roman"/>
                <a:cs typeface="Times New Roman"/>
              </a:rPr>
              <a:t>Psychological counseling</a:t>
            </a:r>
            <a:r>
              <a:rPr lang="en-US" sz="2400" cap="none" dirty="0" smtClean="0">
                <a:solidFill>
                  <a:srgbClr val="04617B"/>
                </a:solidFill>
                <a:latin typeface="Times New Roman"/>
                <a:cs typeface="Times New Roman"/>
              </a:rPr>
              <a:t> (cruelty/abuse)</a:t>
            </a:r>
          </a:p>
          <a:p>
            <a:pPr marL="891540" lvl="1" indent="-342900">
              <a:buFont typeface="Wingdings" charset="2"/>
              <a:buChar char="v"/>
            </a:pPr>
            <a:r>
              <a:rPr lang="en-US" sz="2400" dirty="0" smtClean="0">
                <a:solidFill>
                  <a:srgbClr val="04617B"/>
                </a:solidFill>
                <a:latin typeface="Times New Roman"/>
                <a:cs typeface="Times New Roman"/>
              </a:rPr>
              <a:t>Mandatory psychological counseling for violations of animal cruelty laws</a:t>
            </a:r>
          </a:p>
          <a:p>
            <a:pPr marL="1165860" lvl="2" indent="-342900">
              <a:buFont typeface="Wingdings" charset="2"/>
              <a:buChar char="v"/>
            </a:pPr>
            <a:r>
              <a:rPr lang="en-US" sz="2000" dirty="0" smtClean="0">
                <a:solidFill>
                  <a:srgbClr val="04617B"/>
                </a:solidFill>
                <a:latin typeface="Times New Roman"/>
                <a:cs typeface="Times New Roman"/>
              </a:rPr>
              <a:t>California (</a:t>
            </a:r>
            <a:r>
              <a:rPr lang="en-US" sz="2000" dirty="0">
                <a:solidFill>
                  <a:srgbClr val="04617B"/>
                </a:solidFill>
                <a:latin typeface="Times New Roman"/>
                <a:cs typeface="Times New Roman"/>
              </a:rPr>
              <a:t>CA Penal Code Section 597(g)</a:t>
            </a:r>
            <a:r>
              <a:rPr lang="en-US" sz="2000" dirty="0" smtClean="0">
                <a:solidFill>
                  <a:srgbClr val="04617B"/>
                </a:solidFill>
                <a:latin typeface="Times New Roman"/>
                <a:cs typeface="Times New Roman"/>
              </a:rPr>
              <a:t>) (animal cruelty)</a:t>
            </a:r>
          </a:p>
          <a:p>
            <a:pPr marL="1165860" lvl="2" indent="-342900">
              <a:buFont typeface="Wingdings" charset="2"/>
              <a:buChar char="v"/>
            </a:pPr>
            <a:r>
              <a:rPr lang="en-US" sz="2000" dirty="0" smtClean="0">
                <a:solidFill>
                  <a:srgbClr val="04617B"/>
                </a:solidFill>
                <a:latin typeface="Times New Roman"/>
                <a:cs typeface="Times New Roman"/>
              </a:rPr>
              <a:t>Illinois (for felony cruelty: </a:t>
            </a:r>
            <a:r>
              <a:rPr lang="en-US" sz="2000" dirty="0">
                <a:solidFill>
                  <a:srgbClr val="04617B"/>
                </a:solidFill>
                <a:latin typeface="Times New Roman"/>
                <a:cs typeface="Times New Roman"/>
              </a:rPr>
              <a:t>510 ILL. COMP. STAT. 70/3.03(c</a:t>
            </a:r>
            <a:r>
              <a:rPr lang="en-US" sz="2000" dirty="0" smtClean="0">
                <a:solidFill>
                  <a:srgbClr val="04617B"/>
                </a:solidFill>
                <a:latin typeface="Times New Roman"/>
                <a:cs typeface="Times New Roman"/>
              </a:rPr>
              <a:t>)) </a:t>
            </a:r>
            <a:endParaRPr lang="en-US" sz="2000" dirty="0">
              <a:solidFill>
                <a:srgbClr val="04617B"/>
              </a:solidFill>
              <a:latin typeface="Times New Roman"/>
              <a:cs typeface="Times New Roman"/>
            </a:endParaRPr>
          </a:p>
          <a:p>
            <a:pPr marL="1108710" lvl="2" indent="-285750">
              <a:buFont typeface="Wingdings" charset="2"/>
              <a:buChar char="v"/>
            </a:pPr>
            <a:endParaRPr lang="en-US" sz="1000" dirty="0" smtClean="0">
              <a:solidFill>
                <a:srgbClr val="04617B"/>
              </a:solidFill>
              <a:latin typeface="Times New Roman"/>
              <a:cs typeface="Times New Roman"/>
            </a:endParaRPr>
          </a:p>
          <a:p>
            <a:pPr marL="891540" lvl="1" indent="-342900">
              <a:buFont typeface="Wingdings" charset="2"/>
              <a:buChar char="v"/>
            </a:pPr>
            <a:r>
              <a:rPr lang="en-US" sz="2400" dirty="0" smtClean="0">
                <a:solidFill>
                  <a:srgbClr val="04617B"/>
                </a:solidFill>
                <a:latin typeface="Times New Roman"/>
                <a:cs typeface="Times New Roman"/>
              </a:rPr>
              <a:t>Courts may order </a:t>
            </a:r>
            <a:r>
              <a:rPr lang="en-US" sz="2400" dirty="0">
                <a:solidFill>
                  <a:srgbClr val="04617B"/>
                </a:solidFill>
                <a:latin typeface="Times New Roman"/>
                <a:cs typeface="Times New Roman"/>
              </a:rPr>
              <a:t>psychological counseling for </a:t>
            </a:r>
            <a:r>
              <a:rPr lang="en-US" sz="2400" dirty="0" smtClean="0">
                <a:solidFill>
                  <a:srgbClr val="04617B"/>
                </a:solidFill>
                <a:latin typeface="Times New Roman"/>
                <a:cs typeface="Times New Roman"/>
              </a:rPr>
              <a:t>animal cruelty </a:t>
            </a:r>
          </a:p>
          <a:p>
            <a:pPr marL="1165860" lvl="2" indent="-342900">
              <a:buFont typeface="Wingdings" charset="2"/>
              <a:buChar char="v"/>
            </a:pPr>
            <a:r>
              <a:rPr lang="en-US" sz="1800" dirty="0" smtClean="0">
                <a:solidFill>
                  <a:srgbClr val="04617B"/>
                </a:solidFill>
                <a:latin typeface="Times New Roman"/>
                <a:cs typeface="Times New Roman"/>
              </a:rPr>
              <a:t>Illinois (for non-felony cruelty: </a:t>
            </a:r>
            <a:r>
              <a:rPr lang="en-US" sz="1800" dirty="0">
                <a:solidFill>
                  <a:srgbClr val="04617B"/>
                </a:solidFill>
                <a:latin typeface="Times New Roman"/>
                <a:cs typeface="Times New Roman"/>
              </a:rPr>
              <a:t>510 ILL. COMP. STAT. 70/</a:t>
            </a:r>
            <a:r>
              <a:rPr lang="en-US" sz="1800" dirty="0" smtClean="0">
                <a:solidFill>
                  <a:srgbClr val="04617B"/>
                </a:solidFill>
                <a:latin typeface="Times New Roman"/>
                <a:cs typeface="Times New Roman"/>
              </a:rPr>
              <a:t>3.02(c))</a:t>
            </a:r>
          </a:p>
          <a:p>
            <a:pPr marL="1165860" lvl="2" indent="-342900">
              <a:buFont typeface="Wingdings" charset="2"/>
              <a:buChar char="v"/>
            </a:pPr>
            <a:r>
              <a:rPr lang="en-US" sz="1800" cap="none" dirty="0" smtClean="0">
                <a:solidFill>
                  <a:srgbClr val="04617B"/>
                </a:solidFill>
                <a:latin typeface="Times New Roman"/>
                <a:cs typeface="Times New Roman"/>
              </a:rPr>
              <a:t>New York  (</a:t>
            </a:r>
            <a:r>
              <a:rPr lang="en-US" sz="1800" dirty="0" smtClean="0">
                <a:solidFill>
                  <a:srgbClr val="04617B"/>
                </a:solidFill>
                <a:latin typeface="Times New Roman"/>
                <a:cs typeface="Times New Roman"/>
              </a:rPr>
              <a:t>N.Y</a:t>
            </a:r>
            <a:r>
              <a:rPr lang="en-US" sz="1800" dirty="0">
                <a:solidFill>
                  <a:srgbClr val="04617B"/>
                </a:solidFill>
                <a:latin typeface="Times New Roman"/>
                <a:cs typeface="Times New Roman"/>
              </a:rPr>
              <a:t>. PEN. LAW § 65.10(2</a:t>
            </a:r>
            <a:r>
              <a:rPr lang="en-US" sz="1800" dirty="0" smtClean="0">
                <a:solidFill>
                  <a:srgbClr val="04617B"/>
                </a:solidFill>
                <a:latin typeface="Times New Roman"/>
                <a:cs typeface="Times New Roman"/>
              </a:rPr>
              <a:t>); </a:t>
            </a:r>
            <a:r>
              <a:rPr lang="en-US" sz="1800" i="1" dirty="0" smtClean="0">
                <a:solidFill>
                  <a:srgbClr val="04617B"/>
                </a:solidFill>
                <a:latin typeface="Times New Roman"/>
                <a:cs typeface="Times New Roman"/>
              </a:rPr>
              <a:t>see also People </a:t>
            </a:r>
            <a:r>
              <a:rPr lang="en-US" sz="1800" i="1" dirty="0">
                <a:solidFill>
                  <a:srgbClr val="04617B"/>
                </a:solidFill>
                <a:latin typeface="Times New Roman"/>
                <a:cs typeface="Times New Roman"/>
              </a:rPr>
              <a:t>v. Letterlough</a:t>
            </a:r>
            <a:r>
              <a:rPr lang="en-US" sz="1800" dirty="0">
                <a:solidFill>
                  <a:srgbClr val="04617B"/>
                </a:solidFill>
                <a:latin typeface="Times New Roman"/>
                <a:cs typeface="Times New Roman"/>
              </a:rPr>
              <a:t>, 86 NY2d 259 (1995</a:t>
            </a:r>
            <a:r>
              <a:rPr lang="en-US" sz="1800" dirty="0" smtClean="0">
                <a:solidFill>
                  <a:srgbClr val="04617B"/>
                </a:solidFill>
                <a:latin typeface="Times New Roman"/>
                <a:cs typeface="Times New Roman"/>
              </a:rPr>
              <a:t>))</a:t>
            </a:r>
            <a:r>
              <a:rPr lang="en-US" sz="1800" dirty="0">
                <a:solidFill>
                  <a:srgbClr val="04617B"/>
                </a:solidFill>
                <a:latin typeface="Times New Roman"/>
                <a:cs typeface="Times New Roman"/>
              </a:rPr>
              <a:t> </a:t>
            </a:r>
            <a:endParaRPr lang="en-US" sz="1800" dirty="0" smtClean="0">
              <a:solidFill>
                <a:srgbClr val="04617B"/>
              </a:solidFill>
              <a:latin typeface="Times New Roman"/>
              <a:cs typeface="Times New Roman"/>
            </a:endParaRPr>
          </a:p>
          <a:p>
            <a:pPr marL="1165860" lvl="2" indent="-342900">
              <a:buFont typeface="Wingdings" charset="2"/>
              <a:buChar char="v"/>
            </a:pPr>
            <a:r>
              <a:rPr lang="en-US" sz="1800" dirty="0" smtClean="0">
                <a:solidFill>
                  <a:srgbClr val="04617B"/>
                </a:solidFill>
                <a:latin typeface="Times New Roman"/>
                <a:cs typeface="Times New Roman"/>
              </a:rPr>
              <a:t>Virginia (</a:t>
            </a:r>
            <a:r>
              <a:rPr lang="en-US" sz="1800" dirty="0">
                <a:solidFill>
                  <a:srgbClr val="04617B"/>
                </a:solidFill>
                <a:latin typeface="Times New Roman"/>
                <a:cs typeface="Times New Roman"/>
              </a:rPr>
              <a:t>VA. CODE ANN § 3.2-6570(A</a:t>
            </a:r>
            <a:r>
              <a:rPr lang="en-US" sz="1800" dirty="0" smtClean="0">
                <a:solidFill>
                  <a:srgbClr val="04617B"/>
                </a:solidFill>
                <a:latin typeface="Times New Roman"/>
                <a:cs typeface="Times New Roman"/>
              </a:rPr>
              <a:t>)) </a:t>
            </a:r>
            <a:endParaRPr lang="en-US" sz="1800" cap="none" dirty="0" smtClean="0">
              <a:solidFill>
                <a:srgbClr val="04617B"/>
              </a:solidFill>
              <a:latin typeface="Times New Roman"/>
              <a:cs typeface="Times New Roman"/>
            </a:endParaRPr>
          </a:p>
          <a:p>
            <a:pPr marL="342900" indent="-342900" algn="l">
              <a:buFont typeface="Wingdings" charset="2"/>
              <a:buChar char="v"/>
            </a:pPr>
            <a:r>
              <a:rPr lang="en-US" sz="2400" u="sng" cap="none" dirty="0">
                <a:latin typeface="Times New Roman"/>
                <a:cs typeface="Times New Roman"/>
              </a:rPr>
              <a:t>Animal care and husbandry training</a:t>
            </a:r>
            <a:r>
              <a:rPr lang="en-US" sz="2400" cap="none" dirty="0">
                <a:latin typeface="Times New Roman"/>
                <a:cs typeface="Times New Roman"/>
              </a:rPr>
              <a:t> (neglect</a:t>
            </a:r>
            <a:r>
              <a:rPr lang="en-US" sz="2400" cap="none" dirty="0" smtClean="0">
                <a:latin typeface="Times New Roman"/>
                <a:cs typeface="Times New Roman"/>
              </a:rPr>
              <a:t>)</a:t>
            </a:r>
          </a:p>
          <a:p>
            <a:pPr algn="l"/>
            <a:endParaRPr lang="en-US" sz="1200" cap="none" dirty="0" smtClean="0">
              <a:latin typeface="Times New Roman"/>
              <a:cs typeface="Times New Roman"/>
            </a:endParaRPr>
          </a:p>
          <a:p>
            <a:pPr marL="285750" indent="-285750">
              <a:buFont typeface="Arial"/>
              <a:buChar char="•"/>
            </a:pPr>
            <a:endParaRPr lang="en-US" sz="2000" cap="none" dirty="0" smtClean="0">
              <a:solidFill>
                <a:srgbClr val="04617B"/>
              </a:solidFill>
              <a:latin typeface="Times New Roman"/>
              <a:cs typeface="Times New Roman"/>
            </a:endParaRPr>
          </a:p>
          <a:p>
            <a:endParaRPr lang="en-US" sz="2000" cap="none" dirty="0" smtClean="0">
              <a:solidFill>
                <a:srgbClr val="04617B"/>
              </a:solidFill>
              <a:latin typeface="Times New Roman"/>
              <a:cs typeface="Times New Roman"/>
            </a:endParaRPr>
          </a:p>
        </p:txBody>
      </p:sp>
      <p:sp>
        <p:nvSpPr>
          <p:cNvPr id="3" name="Title 2"/>
          <p:cNvSpPr>
            <a:spLocks noGrp="1"/>
          </p:cNvSpPr>
          <p:nvPr>
            <p:ph type="title"/>
          </p:nvPr>
        </p:nvSpPr>
        <p:spPr>
          <a:xfrm>
            <a:off x="304800" y="304800"/>
            <a:ext cx="8610600" cy="1600200"/>
          </a:xfrm>
        </p:spPr>
        <p:txBody>
          <a:bodyPr>
            <a:normAutofit/>
          </a:bodyPr>
          <a:lstStyle/>
          <a:p>
            <a:r>
              <a:rPr lang="en-US" sz="4400" dirty="0">
                <a:latin typeface="Times New Roman" pitchFamily="18" charset="0"/>
                <a:cs typeface="Times New Roman" pitchFamily="18" charset="0"/>
              </a:rPr>
              <a:t>Counseling and </a:t>
            </a:r>
            <a:r>
              <a:rPr lang="en-US" sz="4400" dirty="0" smtClean="0">
                <a:latin typeface="Times New Roman" pitchFamily="18" charset="0"/>
                <a:cs typeface="Times New Roman" pitchFamily="18" charset="0"/>
              </a:rPr>
              <a:t>Rehabilitative Resources for </a:t>
            </a:r>
            <a:r>
              <a:rPr lang="en-US" sz="4400" dirty="0">
                <a:latin typeface="Times New Roman" pitchFamily="18" charset="0"/>
                <a:cs typeface="Times New Roman" pitchFamily="18" charset="0"/>
              </a:rPr>
              <a:t>Offenders</a:t>
            </a:r>
          </a:p>
        </p:txBody>
      </p:sp>
    </p:spTree>
    <p:extLst>
      <p:ext uri="{BB962C8B-B14F-4D97-AF65-F5344CB8AC3E}">
        <p14:creationId xmlns="" xmlns:p14="http://schemas.microsoft.com/office/powerpoint/2010/main" val="42359724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590800"/>
            <a:ext cx="8763000" cy="3810000"/>
          </a:xfrm>
        </p:spPr>
        <p:txBody>
          <a:bodyPr>
            <a:normAutofit fontScale="92500" lnSpcReduction="10000"/>
          </a:bodyPr>
          <a:lstStyle/>
          <a:p>
            <a:pPr marL="285750" indent="-285750" algn="l">
              <a:buFont typeface="Wingdings" charset="2"/>
              <a:buChar char="v"/>
            </a:pPr>
            <a:r>
              <a:rPr lang="en-US" sz="2400" u="sng" cap="none" dirty="0" smtClean="0">
                <a:solidFill>
                  <a:srgbClr val="04617B"/>
                </a:solidFill>
                <a:latin typeface="Times New Roman" pitchFamily="18" charset="0"/>
                <a:cs typeface="Times New Roman" pitchFamily="18" charset="0"/>
              </a:rPr>
              <a:t>Psychological counseling and therapy for victims</a:t>
            </a:r>
          </a:p>
          <a:p>
            <a:pPr marL="891540" lvl="1" indent="-342900">
              <a:buFont typeface="Wingdings" charset="2"/>
              <a:buChar char="v"/>
            </a:pPr>
            <a:r>
              <a:rPr lang="en-US" sz="2400" dirty="0">
                <a:solidFill>
                  <a:srgbClr val="04617B"/>
                </a:solidFill>
                <a:latin typeface="Times New Roman" pitchFamily="18" charset="0"/>
                <a:cs typeface="Times New Roman" pitchFamily="18" charset="0"/>
              </a:rPr>
              <a:t>Particularly important for children exposed to animal abuse due to risk of behavioral issues:</a:t>
            </a:r>
          </a:p>
          <a:p>
            <a:pPr marL="1165860" lvl="2" indent="-342900">
              <a:buFont typeface="Wingdings" charset="2"/>
              <a:buChar char="v"/>
            </a:pPr>
            <a:r>
              <a:rPr lang="en-US" sz="2400" dirty="0">
                <a:solidFill>
                  <a:srgbClr val="04617B"/>
                </a:solidFill>
                <a:latin typeface="Times New Roman" pitchFamily="18" charset="0"/>
                <a:cs typeface="Times New Roman" pitchFamily="18" charset="0"/>
              </a:rPr>
              <a:t>Imitation of abusive behaviors – with animals and people</a:t>
            </a:r>
          </a:p>
          <a:p>
            <a:pPr marL="1383030" lvl="3" indent="-285750">
              <a:buFont typeface="Wingdings" charset="2"/>
              <a:buChar char="v"/>
            </a:pPr>
            <a:r>
              <a:rPr lang="en-US" sz="1800" dirty="0">
                <a:solidFill>
                  <a:srgbClr val="04617B"/>
                </a:solidFill>
                <a:latin typeface="Times New Roman"/>
                <a:cs typeface="Times New Roman"/>
              </a:rPr>
              <a:t>Ex. Children who witness animal abuse in the home are at greater risk for becoming victims or perpetrators of abuse (Osofsky, 1995). </a:t>
            </a:r>
          </a:p>
          <a:p>
            <a:pPr marL="1383030" lvl="3" indent="-285750">
              <a:buFont typeface="Wingdings" charset="2"/>
              <a:buChar char="v"/>
            </a:pPr>
            <a:r>
              <a:rPr lang="en-US" sz="1800" dirty="0">
                <a:solidFill>
                  <a:srgbClr val="04617B"/>
                </a:solidFill>
                <a:latin typeface="Times New Roman"/>
                <a:cs typeface="Times New Roman"/>
              </a:rPr>
              <a:t>Ex. Children exposed to domestic violence are three times more likely to be cruel to animals than children not exposed to domestic violence  (Currie, 2006). </a:t>
            </a:r>
          </a:p>
          <a:p>
            <a:pPr marL="1165860" lvl="2" indent="-342900">
              <a:lnSpc>
                <a:spcPct val="90000"/>
              </a:lnSpc>
              <a:buFont typeface="Wingdings" charset="2"/>
              <a:buChar char="v"/>
            </a:pPr>
            <a:r>
              <a:rPr lang="en-US" sz="2400" dirty="0">
                <a:solidFill>
                  <a:srgbClr val="04617B"/>
                </a:solidFill>
                <a:latin typeface="Times New Roman"/>
                <a:cs typeface="Times New Roman"/>
              </a:rPr>
              <a:t>Desensitization to violence; acceptance of violence as part of family dynamic</a:t>
            </a:r>
          </a:p>
          <a:p>
            <a:pPr marL="1165860" lvl="2" indent="-342900">
              <a:lnSpc>
                <a:spcPct val="90000"/>
              </a:lnSpc>
              <a:buFont typeface="Wingdings" charset="2"/>
              <a:buChar char="v"/>
            </a:pPr>
            <a:r>
              <a:rPr lang="en-US" sz="2400" dirty="0">
                <a:solidFill>
                  <a:srgbClr val="04617B"/>
                </a:solidFill>
                <a:latin typeface="Times New Roman"/>
                <a:cs typeface="Times New Roman"/>
              </a:rPr>
              <a:t>Damaged sense of safety and confidence in adults</a:t>
            </a:r>
          </a:p>
          <a:p>
            <a:r>
              <a:rPr lang="en-US" sz="1300" cap="none" dirty="0">
                <a:solidFill>
                  <a:srgbClr val="04617B"/>
                </a:solidFill>
                <a:latin typeface="Times New Roman"/>
                <a:cs typeface="Times New Roman"/>
              </a:rPr>
              <a:t>(Lockwood 2007, </a:t>
            </a:r>
            <a:r>
              <a:rPr lang="it-IT" sz="1300" dirty="0">
                <a:solidFill>
                  <a:srgbClr val="04617B"/>
                </a:solidFill>
                <a:latin typeface="Times New Roman"/>
                <a:cs typeface="Times New Roman"/>
              </a:rPr>
              <a:t>Ascione et al., 2007; Baldry, 2003) </a:t>
            </a:r>
          </a:p>
          <a:p>
            <a:pPr algn="l"/>
            <a:endParaRPr lang="en-US" sz="2400" u="sng" cap="none" dirty="0" smtClean="0">
              <a:solidFill>
                <a:srgbClr val="04617B"/>
              </a:solidFill>
              <a:latin typeface="Times New Roman" pitchFamily="18" charset="0"/>
              <a:cs typeface="Times New Roman" pitchFamily="18" charset="0"/>
            </a:endParaRPr>
          </a:p>
          <a:p>
            <a:endParaRPr lang="en-US" sz="1800" cap="none" dirty="0">
              <a:solidFill>
                <a:srgbClr val="04617B"/>
              </a:solidFill>
            </a:endParaRPr>
          </a:p>
          <a:p>
            <a:pPr marL="285750" indent="-285750" algn="l">
              <a:buFont typeface="Arial"/>
              <a:buChar char="•"/>
            </a:pPr>
            <a:endParaRPr lang="en-US" sz="1800" cap="none" dirty="0" smtClean="0">
              <a:solidFill>
                <a:srgbClr val="04617B"/>
              </a:solidFill>
              <a:latin typeface="Times New Roman" pitchFamily="18" charset="0"/>
              <a:cs typeface="Times New Roman" pitchFamily="18" charset="0"/>
            </a:endParaRPr>
          </a:p>
          <a:p>
            <a:endParaRPr lang="en-US" sz="1800" cap="none" dirty="0" smtClean="0">
              <a:solidFill>
                <a:srgbClr val="04617B"/>
              </a:solidFill>
              <a:latin typeface="Times New Roman" pitchFamily="18" charset="0"/>
              <a:cs typeface="Times New Roman" pitchFamily="18" charset="0"/>
            </a:endParaRPr>
          </a:p>
          <a:p>
            <a:endParaRPr lang="en-US" sz="2800" cap="none" dirty="0" smtClean="0">
              <a:solidFill>
                <a:srgbClr val="04617B"/>
              </a:solidFill>
              <a:latin typeface="Times New Roman" pitchFamily="18" charset="0"/>
              <a:cs typeface="Times New Roman" pitchFamily="18" charset="0"/>
            </a:endParaRPr>
          </a:p>
        </p:txBody>
      </p:sp>
      <p:sp>
        <p:nvSpPr>
          <p:cNvPr id="3" name="Title 2"/>
          <p:cNvSpPr>
            <a:spLocks noGrp="1"/>
          </p:cNvSpPr>
          <p:nvPr>
            <p:ph type="title"/>
          </p:nvPr>
        </p:nvSpPr>
        <p:spPr>
          <a:xfrm>
            <a:off x="304800" y="304800"/>
            <a:ext cx="8610600" cy="1600200"/>
          </a:xfrm>
        </p:spPr>
        <p:txBody>
          <a:bodyPr>
            <a:normAutofit fontScale="90000"/>
          </a:bodyPr>
          <a:lstStyle/>
          <a:p>
            <a:r>
              <a:rPr lang="en-US" sz="4400" dirty="0">
                <a:latin typeface="Times New Roman" pitchFamily="18" charset="0"/>
                <a:cs typeface="Times New Roman" pitchFamily="18" charset="0"/>
              </a:rPr>
              <a:t>Counseling and </a:t>
            </a:r>
            <a:r>
              <a:rPr lang="en-US" sz="4400" dirty="0" smtClean="0">
                <a:latin typeface="Times New Roman" pitchFamily="18" charset="0"/>
                <a:cs typeface="Times New Roman" pitchFamily="18" charset="0"/>
              </a:rPr>
              <a:t>Rehabilitative Resources for Family Abuse Victims With Pets</a:t>
            </a:r>
            <a:endParaRPr lang="en-US"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352972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590800"/>
            <a:ext cx="8839200" cy="4244622"/>
          </a:xfrm>
        </p:spPr>
        <p:txBody>
          <a:bodyPr>
            <a:normAutofit/>
          </a:bodyPr>
          <a:lstStyle/>
          <a:p>
            <a:pPr marL="457200" indent="-457200" algn="l">
              <a:lnSpc>
                <a:spcPct val="80000"/>
              </a:lnSpc>
              <a:buFont typeface="Wingdings" charset="2"/>
              <a:buChar char="v"/>
            </a:pPr>
            <a:r>
              <a:rPr lang="en-US" sz="2600" b="0" cap="none" dirty="0" smtClean="0">
                <a:solidFill>
                  <a:srgbClr val="04617B"/>
                </a:solidFill>
                <a:latin typeface="Times New Roman"/>
                <a:cs typeface="Times New Roman"/>
              </a:rPr>
              <a:t>Pet-friendly domestic violence shelters</a:t>
            </a:r>
          </a:p>
          <a:p>
            <a:pPr marL="1062990" lvl="1" indent="-514350">
              <a:lnSpc>
                <a:spcPct val="80000"/>
              </a:lnSpc>
              <a:buFont typeface="Wingdings" charset="2"/>
              <a:buChar char="v"/>
            </a:pPr>
            <a:r>
              <a:rPr lang="en-US" sz="2600" i="1" dirty="0" smtClean="0">
                <a:solidFill>
                  <a:srgbClr val="04617B"/>
                </a:solidFill>
                <a:latin typeface="Times New Roman"/>
                <a:cs typeface="Times New Roman"/>
              </a:rPr>
              <a:t>E.g. </a:t>
            </a:r>
            <a:r>
              <a:rPr lang="en-US" sz="2600" dirty="0">
                <a:solidFill>
                  <a:srgbClr val="04617B"/>
                </a:solidFill>
                <a:latin typeface="Times New Roman"/>
                <a:cs typeface="Times New Roman"/>
              </a:rPr>
              <a:t>NYC’s Urban Resource Institute has a pet-friendly domestic violence </a:t>
            </a:r>
            <a:r>
              <a:rPr lang="en-US" sz="2600" dirty="0" smtClean="0">
                <a:solidFill>
                  <a:srgbClr val="04617B"/>
                </a:solidFill>
                <a:latin typeface="Times New Roman"/>
                <a:cs typeface="Times New Roman"/>
              </a:rPr>
              <a:t>shelter</a:t>
            </a:r>
            <a:r>
              <a:rPr lang="en-US" sz="2600" b="0" cap="none" dirty="0" smtClean="0">
                <a:solidFill>
                  <a:srgbClr val="04617B"/>
                </a:solidFill>
                <a:latin typeface="Times New Roman"/>
                <a:cs typeface="Times New Roman"/>
              </a:rPr>
              <a:t> </a:t>
            </a:r>
          </a:p>
          <a:p>
            <a:pPr marL="1005840" lvl="1" indent="-457200">
              <a:lnSpc>
                <a:spcPct val="80000"/>
              </a:lnSpc>
              <a:buFont typeface="Arial" pitchFamily="34" charset="0"/>
              <a:buChar char="•"/>
            </a:pPr>
            <a:endParaRPr lang="en-US" sz="1100" b="0" cap="none" dirty="0" smtClean="0">
              <a:solidFill>
                <a:srgbClr val="04617B"/>
              </a:solidFill>
              <a:latin typeface="Times New Roman"/>
              <a:cs typeface="Times New Roman"/>
            </a:endParaRPr>
          </a:p>
          <a:p>
            <a:pPr marL="457200" indent="-457200" algn="l">
              <a:lnSpc>
                <a:spcPct val="80000"/>
              </a:lnSpc>
              <a:buFont typeface="Wingdings" charset="2"/>
              <a:buChar char="v"/>
            </a:pPr>
            <a:r>
              <a:rPr lang="en-US" sz="2600" b="0" cap="none" dirty="0">
                <a:solidFill>
                  <a:srgbClr val="04617B"/>
                </a:solidFill>
                <a:latin typeface="Times New Roman"/>
                <a:cs typeface="Times New Roman"/>
              </a:rPr>
              <a:t>D</a:t>
            </a:r>
            <a:r>
              <a:rPr lang="en-US" sz="2600" b="0" cap="none" dirty="0" smtClean="0">
                <a:solidFill>
                  <a:srgbClr val="04617B"/>
                </a:solidFill>
                <a:latin typeface="Times New Roman"/>
                <a:cs typeface="Times New Roman"/>
              </a:rPr>
              <a:t>edicated sheltering programs for pets of families escaping domestic violence to shelters where pets are not permitted</a:t>
            </a:r>
          </a:p>
          <a:p>
            <a:pPr marL="457200" indent="-457200" algn="l">
              <a:lnSpc>
                <a:spcPct val="80000"/>
              </a:lnSpc>
              <a:buFont typeface="Arial" pitchFamily="34" charset="0"/>
              <a:buChar char="•"/>
            </a:pPr>
            <a:endParaRPr lang="en-US" sz="1000" b="0" cap="none" dirty="0" smtClean="0">
              <a:solidFill>
                <a:srgbClr val="04617B"/>
              </a:solidFill>
              <a:latin typeface="Times New Roman"/>
              <a:cs typeface="Times New Roman"/>
            </a:endParaRPr>
          </a:p>
          <a:p>
            <a:pPr marL="457200" indent="-457200" algn="l">
              <a:lnSpc>
                <a:spcPct val="80000"/>
              </a:lnSpc>
              <a:buFont typeface="Wingdings" charset="2"/>
              <a:buChar char="v"/>
            </a:pPr>
            <a:r>
              <a:rPr lang="en-US" sz="2600" b="0" cap="none" dirty="0" smtClean="0">
                <a:solidFill>
                  <a:srgbClr val="04617B"/>
                </a:solidFill>
                <a:latin typeface="Times New Roman"/>
                <a:cs typeface="Times New Roman"/>
              </a:rPr>
              <a:t>Searchable national database of resources for family violence victims with pets</a:t>
            </a:r>
          </a:p>
          <a:p>
            <a:pPr marL="1005840" lvl="1" indent="-457200">
              <a:lnSpc>
                <a:spcPct val="80000"/>
              </a:lnSpc>
              <a:buFont typeface="Wingdings" charset="2"/>
              <a:buChar char="v"/>
            </a:pPr>
            <a:r>
              <a:rPr lang="en-US" sz="2200" dirty="0">
                <a:solidFill>
                  <a:srgbClr val="04617B"/>
                </a:solidFill>
                <a:latin typeface="Times New Roman"/>
                <a:cs typeface="Times New Roman"/>
              </a:rPr>
              <a:t>National Animal Welfare Institute’s Safe Havens Mapping Project: http://www.awionline.org/safe-</a:t>
            </a:r>
            <a:r>
              <a:rPr lang="en-US" sz="2200" dirty="0" smtClean="0">
                <a:solidFill>
                  <a:srgbClr val="04617B"/>
                </a:solidFill>
                <a:latin typeface="Times New Roman"/>
                <a:cs typeface="Times New Roman"/>
              </a:rPr>
              <a:t>havens</a:t>
            </a:r>
            <a:endParaRPr lang="en-US" sz="2200" b="0" cap="none" dirty="0" smtClean="0">
              <a:solidFill>
                <a:srgbClr val="04617B"/>
              </a:solidFill>
              <a:latin typeface="Times New Roman"/>
              <a:cs typeface="Times New Roman"/>
            </a:endParaRPr>
          </a:p>
          <a:p>
            <a:pPr lvl="1" indent="0">
              <a:lnSpc>
                <a:spcPct val="80000"/>
              </a:lnSpc>
            </a:pPr>
            <a:endParaRPr lang="en-US" sz="2600" dirty="0">
              <a:solidFill>
                <a:srgbClr val="04617B"/>
              </a:solidFill>
              <a:latin typeface="Times New Roman"/>
              <a:cs typeface="Times New Roman"/>
            </a:endParaRPr>
          </a:p>
          <a:p>
            <a:pPr lvl="1" indent="0"/>
            <a:endParaRPr lang="en-US" sz="3000" b="0" cap="none" dirty="0" smtClean="0">
              <a:solidFill>
                <a:srgbClr val="04617B"/>
              </a:solidFill>
              <a:latin typeface="Times New Roman"/>
              <a:cs typeface="Times New Roman"/>
            </a:endParaRPr>
          </a:p>
          <a:p>
            <a:endParaRPr lang="en-US" sz="2800" cap="none" dirty="0" smtClean="0">
              <a:solidFill>
                <a:srgbClr val="04617B"/>
              </a:solidFill>
              <a:latin typeface="Times New Roman"/>
              <a:cs typeface="Times New Roman"/>
            </a:endParaRPr>
          </a:p>
        </p:txBody>
      </p:sp>
      <p:sp>
        <p:nvSpPr>
          <p:cNvPr id="3" name="Title 2"/>
          <p:cNvSpPr>
            <a:spLocks noGrp="1"/>
          </p:cNvSpPr>
          <p:nvPr>
            <p:ph type="title"/>
          </p:nvPr>
        </p:nvSpPr>
        <p:spPr>
          <a:xfrm>
            <a:off x="722313" y="533400"/>
            <a:ext cx="7772400" cy="1371600"/>
          </a:xfrm>
        </p:spPr>
        <p:txBody>
          <a:bodyPr>
            <a:normAutofit/>
          </a:bodyPr>
          <a:lstStyle/>
          <a:p>
            <a:r>
              <a:rPr lang="en-US" sz="4000" dirty="0">
                <a:latin typeface="Times New Roman" pitchFamily="18" charset="0"/>
                <a:cs typeface="Times New Roman" pitchFamily="18" charset="0"/>
              </a:rPr>
              <a:t>Sheltering </a:t>
            </a:r>
            <a:r>
              <a:rPr lang="en-US" sz="4000" dirty="0" smtClean="0">
                <a:latin typeface="Times New Roman" pitchFamily="18" charset="0"/>
                <a:cs typeface="Times New Roman" pitchFamily="18" charset="0"/>
              </a:rPr>
              <a:t>Resources </a:t>
            </a:r>
            <a:r>
              <a:rPr lang="en-US" sz="4000" dirty="0">
                <a:latin typeface="Times New Roman" pitchFamily="18" charset="0"/>
                <a:cs typeface="Times New Roman" pitchFamily="18" charset="0"/>
              </a:rPr>
              <a:t>for V</a:t>
            </a:r>
            <a:r>
              <a:rPr lang="en-US" sz="4000" dirty="0" smtClean="0">
                <a:latin typeface="Times New Roman" pitchFamily="18" charset="0"/>
                <a:cs typeface="Times New Roman" pitchFamily="18" charset="0"/>
              </a:rPr>
              <a:t>ictims </a:t>
            </a:r>
            <a:r>
              <a:rPr lang="en-US" sz="4000" dirty="0">
                <a:latin typeface="Times New Roman" pitchFamily="18" charset="0"/>
                <a:cs typeface="Times New Roman" pitchFamily="18" charset="0"/>
              </a:rPr>
              <a:t>of F</a:t>
            </a:r>
            <a:r>
              <a:rPr lang="en-US" sz="4000" dirty="0" smtClean="0">
                <a:latin typeface="Times New Roman" pitchFamily="18" charset="0"/>
                <a:cs typeface="Times New Roman" pitchFamily="18" charset="0"/>
              </a:rPr>
              <a:t>amily Violence with Pets</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2"/>
            <a:ext cx="8534400" cy="3581398"/>
          </a:xfrm>
        </p:spPr>
        <p:txBody>
          <a:bodyPr>
            <a:noAutofit/>
          </a:bodyPr>
          <a:lstStyle/>
          <a:p>
            <a:pPr marL="457200" indent="-457200">
              <a:buFont typeface="Wingdings" charset="2"/>
              <a:buChar char="u"/>
            </a:pPr>
            <a:r>
              <a:rPr lang="en-US" sz="3000" b="0" u="sng" cap="none" dirty="0">
                <a:latin typeface="Times New Roman" pitchFamily="18" charset="0"/>
                <a:cs typeface="Times New Roman" pitchFamily="18" charset="0"/>
              </a:rPr>
              <a:t>A</a:t>
            </a:r>
            <a:r>
              <a:rPr lang="en-US" sz="3000" b="0" u="sng" cap="none" dirty="0" smtClean="0">
                <a:latin typeface="Times New Roman" pitchFamily="18" charset="0"/>
                <a:cs typeface="Times New Roman" pitchFamily="18" charset="0"/>
              </a:rPr>
              <a:t>bused animals</a:t>
            </a:r>
            <a:r>
              <a:rPr lang="en-US" sz="3000" b="0" cap="none" dirty="0" smtClean="0">
                <a:latin typeface="Times New Roman" pitchFamily="18" charset="0"/>
                <a:cs typeface="Times New Roman" pitchFamily="18" charset="0"/>
              </a:rPr>
              <a:t> were found in </a:t>
            </a:r>
            <a:r>
              <a:rPr lang="en-US" sz="3000" cap="none" dirty="0" smtClean="0">
                <a:latin typeface="Times New Roman" pitchFamily="18" charset="0"/>
                <a:cs typeface="Times New Roman" pitchFamily="18" charset="0"/>
              </a:rPr>
              <a:t>60%</a:t>
            </a:r>
            <a:r>
              <a:rPr lang="en-US" sz="3000" b="0" cap="none" dirty="0" smtClean="0">
                <a:latin typeface="Times New Roman" pitchFamily="18" charset="0"/>
                <a:cs typeface="Times New Roman" pitchFamily="18" charset="0"/>
              </a:rPr>
              <a:t> of homes where child abuse or neglect occurred. </a:t>
            </a:r>
          </a:p>
          <a:p>
            <a:pPr marL="457200" indent="-457200">
              <a:buFont typeface="Wingdings" charset="2"/>
              <a:buChar char="u"/>
            </a:pPr>
            <a:r>
              <a:rPr lang="en-US" sz="3000" b="0" u="sng" cap="none" dirty="0" smtClean="0">
                <a:latin typeface="Times New Roman" pitchFamily="18" charset="0"/>
                <a:cs typeface="Times New Roman" pitchFamily="18" charset="0"/>
              </a:rPr>
              <a:t>Abused animals</a:t>
            </a:r>
            <a:r>
              <a:rPr lang="en-US" sz="3000" b="0" cap="none" dirty="0" smtClean="0">
                <a:latin typeface="Times New Roman" pitchFamily="18" charset="0"/>
                <a:cs typeface="Times New Roman" pitchFamily="18" charset="0"/>
              </a:rPr>
              <a:t> were found in </a:t>
            </a:r>
            <a:r>
              <a:rPr lang="en-US" sz="3000" cap="none" dirty="0" smtClean="0">
                <a:latin typeface="Times New Roman" pitchFamily="18" charset="0"/>
                <a:cs typeface="Times New Roman" pitchFamily="18" charset="0"/>
              </a:rPr>
              <a:t>88%</a:t>
            </a:r>
            <a:r>
              <a:rPr lang="en-US" sz="3000" b="0" cap="none" dirty="0" smtClean="0">
                <a:latin typeface="Times New Roman" pitchFamily="18" charset="0"/>
                <a:cs typeface="Times New Roman" pitchFamily="18" charset="0"/>
              </a:rPr>
              <a:t> of homes where physical child abuse occurred.</a:t>
            </a:r>
          </a:p>
          <a:p>
            <a:endParaRPr lang="en-US" sz="1400" b="0" dirty="0" smtClean="0"/>
          </a:p>
          <a:p>
            <a:r>
              <a:rPr lang="en-US" sz="1400" b="0" dirty="0" smtClean="0">
                <a:latin typeface="Times New Roman"/>
                <a:cs typeface="Times New Roman"/>
              </a:rPr>
              <a:t>(</a:t>
            </a:r>
            <a:r>
              <a:rPr lang="en-US" sz="1400" b="0" dirty="0">
                <a:latin typeface="Times New Roman"/>
                <a:cs typeface="Times New Roman"/>
              </a:rPr>
              <a:t>DeViney, Dickert, &amp; Lockwood, 1983)</a:t>
            </a:r>
            <a:endParaRPr lang="en-US" sz="1400" b="0" cap="none" dirty="0">
              <a:latin typeface="Times New Roman"/>
              <a:cs typeface="Times New Roman"/>
            </a:endParaRPr>
          </a:p>
        </p:txBody>
      </p:sp>
      <p:sp>
        <p:nvSpPr>
          <p:cNvPr id="3" name="Title 2"/>
          <p:cNvSpPr>
            <a:spLocks noGrp="1"/>
          </p:cNvSpPr>
          <p:nvPr>
            <p:ph type="title"/>
          </p:nvPr>
        </p:nvSpPr>
        <p:spPr/>
        <p:txBody>
          <a:bodyPr>
            <a:normAutofit/>
          </a:bodyPr>
          <a:lstStyle/>
          <a:p>
            <a:r>
              <a:rPr lang="en-US" sz="4400" dirty="0" smtClean="0">
                <a:latin typeface="Times New Roman" pitchFamily="18" charset="0"/>
                <a:cs typeface="Times New Roman" pitchFamily="18" charset="0"/>
              </a:rPr>
              <a:t>The Link Between Animal Abuse and Family Violence: Children </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11749</TotalTime>
  <Words>6993</Words>
  <Application>Microsoft Office PowerPoint</Application>
  <PresentationFormat>On-screen Show (4:3)</PresentationFormat>
  <Paragraphs>618</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Civic</vt:lpstr>
      <vt:lpstr>Slide 1</vt:lpstr>
      <vt:lpstr>Slide 2</vt:lpstr>
      <vt:lpstr>Slide 3</vt:lpstr>
      <vt:lpstr>Slide 4</vt:lpstr>
      <vt:lpstr>Slide 5</vt:lpstr>
      <vt:lpstr>Animal Abuse Exposes Other Criminal Behavior</vt:lpstr>
      <vt:lpstr>The Link Between Animal Abuse and Family Violence: Women</vt:lpstr>
      <vt:lpstr>The Link Between Animal Abuse and Family Violence: Women</vt:lpstr>
      <vt:lpstr>The Link Between Animal Abuse and Family Violence: Children </vt:lpstr>
      <vt:lpstr>The Link Between Animal Abuse and Family Violence: Children </vt:lpstr>
      <vt:lpstr>The Link Between Animal Abuse and Family Violence: Children </vt:lpstr>
      <vt:lpstr>The Role of Pets in American Families</vt:lpstr>
      <vt:lpstr>Willingness to Discuss Animal Abuse vs. Child/Domestic Violence </vt:lpstr>
      <vt:lpstr>What is “the Link” ?</vt:lpstr>
      <vt:lpstr>Historical Recognition of “the Link” </vt:lpstr>
      <vt:lpstr>Slide 16</vt:lpstr>
      <vt:lpstr>Slide 17</vt:lpstr>
      <vt:lpstr>Slide 18</vt:lpstr>
      <vt:lpstr>Slide 19</vt:lpstr>
      <vt:lpstr>Examples of the Link Between Animal Cruelty and Interpersonal Violence</vt:lpstr>
      <vt:lpstr>Examples of the Link Between Animal Cruelty and Interpersonal Violence</vt:lpstr>
      <vt:lpstr>Examples of the Link Between Animal Cruelty and Interpersonal Violence</vt:lpstr>
      <vt:lpstr>Examples of the Link Between Animal Cruelty and Interpersonal Violence</vt:lpstr>
      <vt:lpstr>Examples of the Link Between Animal Cruelty and Interpersonal Violence</vt:lpstr>
      <vt:lpstr>Examples of the Link Between Animal Cruelty and Interpersonal Violence</vt:lpstr>
      <vt:lpstr>Examples of the Link Between Animal Cruelty and Interpersonal Violence</vt:lpstr>
      <vt:lpstr>Slide 27</vt:lpstr>
      <vt:lpstr>Recognition of “The Link” in   State Cruelty Laws</vt:lpstr>
      <vt:lpstr>Recognition of “the Link” in   State Cruelty Laws</vt:lpstr>
      <vt:lpstr>Recognition of “the Link” in   State Cruelty Laws</vt:lpstr>
      <vt:lpstr>Recognition of “the Link” in   State Cruelty Laws</vt:lpstr>
      <vt:lpstr>Recognition of “the Link” in State Laws Permitting Orders of Protection for Pets</vt:lpstr>
      <vt:lpstr>Slide 33</vt:lpstr>
      <vt:lpstr>States with Laws that Include Animals In Orders of Protection</vt:lpstr>
      <vt:lpstr>New York Law Permits Animals to be Included in Orders of Protection</vt:lpstr>
      <vt:lpstr>California Law Permits Animals to be Included in Orders of Protection</vt:lpstr>
      <vt:lpstr>Illinois Law Permits Animals to be Included in Orders of Protection</vt:lpstr>
      <vt:lpstr>Recognition of “the Link” in State Laws Re: Cross-Reporting of Abuses</vt:lpstr>
      <vt:lpstr>States with Laws re: Cross-Reporting of  Animal Abuse and Child Abuse (mandatory or permissive)</vt:lpstr>
      <vt:lpstr>States with Laws re: Cross-Reporting of  Animal Abuse and Child Abuse</vt:lpstr>
      <vt:lpstr>States with Laws re: Cross-Reporting of  Animal Abuse and Child Abuse</vt:lpstr>
      <vt:lpstr>States with Laws re: Cross-Reporting of  Animal Abuse and Child Abuse</vt:lpstr>
      <vt:lpstr>States with Laws re: Cross-Reporting of  Animal Abuse and Child Abuse</vt:lpstr>
      <vt:lpstr>Slide 44</vt:lpstr>
      <vt:lpstr>ANIMAL CRUELTY STATUTES</vt:lpstr>
      <vt:lpstr>Overview of State Animal Cruelty Laws</vt:lpstr>
      <vt:lpstr>ANIMAL CRUELTY STATUTES OVERVIEW</vt:lpstr>
      <vt:lpstr>FOCUS IS ON STATES, NOT FEDERAL WHY?</vt:lpstr>
      <vt:lpstr>ANIMAL CRUELTY STATUTES VARY SIGNIFICANTLY</vt:lpstr>
      <vt:lpstr>NEW YORK ANIMAL CRUELTY STATUTE Citation: McKinney's Ag. and Mkts Law § 331-379; McKinney's Penal Law § 130.20; NY AG. &amp; MKTS §§ 331 - 379; NY PENAL LAW § 130.20</vt:lpstr>
      <vt:lpstr>NEW YORK ANIMAL CRUELTY STATUTE (cont.) Citation: McKinney's Ag. and Mkts Law § 331-379; McKinney's Penal Law § 130.20; NY AG. &amp; MKTS §§ 331 - 379; NY PENAL LAW § 130.20</vt:lpstr>
      <vt:lpstr>People v. Garcia 3 Misc3d 699, 777 NYS2d 846 [Supreme Court, New York County 2004], aff’d as modified, 29 AD3d 255, 812 NYS2d 66 [1st Dept 2006], leave to appeal denied by, 7 NYS3d 789, 821 NYS2d 818 [2006]; writ of habeas petition denied, Garcia v. Rivera, Not Reported In F Supp2d, 2007 WL 2325928 [SDNY 2007]</vt:lpstr>
      <vt:lpstr>CALIFORNIA ANIMAL CRUELTY STATUTE California Penal Code Sections  Citation: Cal. Penal Code §§ 286.5; 596 - 600.5;  CA PENAL §§ 286.5; 596 - 600.5</vt:lpstr>
      <vt:lpstr>ILLINOIS ANIMAL CRUELTY STATUTE Illinois Compiled Statutes Annotated. Chapter 510. Animals. Act 70. Humane Care for Animals Act.</vt:lpstr>
      <vt:lpstr>  ILLINOIS CRUELTY STATUTE (cont.) Illinois Compiled Statutes Annotated. Chapter 510. Animals. Act 70. Humane Care for Animals Act.  </vt:lpstr>
      <vt:lpstr>VIRGINIA ANIMAL CRUELTY STATUTE Va. Code Ann. §§ 3.2-6500 - 6590; Va. Code Ann. § 18.2-361; Citation: VA ST § 3.2-6500 - 6590; VA ST § 18.2-361 </vt:lpstr>
      <vt:lpstr>VIRGINIA ANIMAL CRUELTY STATUTE (cont.) Va. Code Ann. §§ 3.2-6500 - 6590; Va. Code Ann. § 18.2-361; Citation: VA ST § 3.2-6500 - 6590; VA ST § 18.2-361 </vt:lpstr>
      <vt:lpstr>RHODE ISLAND ANIMAL CRUELTY, ANIMAL FIGHTING AND ANIMAL ADVOCATES</vt:lpstr>
      <vt:lpstr>RHODE ISLAND ANIMAL CRUELTY, ANIMAL FIGHTING AND ANIMAL ADVOCATES (cont.)</vt:lpstr>
      <vt:lpstr>ANIMAL FIGHTING All 50 States have Anti-Dog Fighting Statutes  </vt:lpstr>
      <vt:lpstr>ANIMAL FIGHTING (cont.) All 50 States have Anti-Dog Fighting Statutes</vt:lpstr>
      <vt:lpstr>ENFORCEMENT</vt:lpstr>
      <vt:lpstr>Enforcement in each state is a complex, oftentimes confusing amalgam</vt:lpstr>
      <vt:lpstr>Enforcement of Anti-Dog/Animal Fighting Laws Requires Trained and Properly Equipped Personnel</vt:lpstr>
      <vt:lpstr>REPORTER PROPERLY REPORTING CRUELTY IS CRUCIAL</vt:lpstr>
      <vt:lpstr>HOW TO REPORT</vt:lpstr>
      <vt:lpstr>REPORTING SUSPECTED ANIMAL CRUELTY OR NEGLECT IN NEW YORK STATE</vt:lpstr>
      <vt:lpstr>Common Indicators of Neglect</vt:lpstr>
      <vt:lpstr>Common Indicators of Abuse and Cruelty</vt:lpstr>
      <vt:lpstr>Slide 70</vt:lpstr>
      <vt:lpstr>Observations to Make and Why</vt:lpstr>
      <vt:lpstr>Observations to Make and Why</vt:lpstr>
      <vt:lpstr>Questions to Ask About Animal Neglect</vt:lpstr>
      <vt:lpstr>Questions to Ask About Animal Abuse</vt:lpstr>
      <vt:lpstr>Resources and Actions to be Taken in Family Violence Situations With Animals</vt:lpstr>
      <vt:lpstr>Utilizing Evidence of Animal Cruelty as a Basis for Child Neglect</vt:lpstr>
      <vt:lpstr>Child Neglect Petitions Based  on Animal Cruelty or Neglect</vt:lpstr>
      <vt:lpstr>Child Neglect/Abuse Petitions Based  on Animal Cruelty or Neglect</vt:lpstr>
      <vt:lpstr>Child Neglect/Abuse Petitions Based  on Animal Cruelty or Neglect</vt:lpstr>
      <vt:lpstr>Using Evidence of Animal Cruelty as a Factor in Custodial Decisions</vt:lpstr>
      <vt:lpstr>Utilizing Evidence of Animal Cruelty as a Basis for Domestic Violence Injunction</vt:lpstr>
      <vt:lpstr>Domestic Violence Injunctions Based  on Animal Cruelty </vt:lpstr>
      <vt:lpstr>Recovery for Damages by Family Violence Victims Whose Pets Are Harmed by Abusers</vt:lpstr>
      <vt:lpstr>Counseling and Rehabilitative Resources for Offenders</vt:lpstr>
      <vt:lpstr>Counseling and Rehabilitative Resources for Family Abuse Victims With Pets</vt:lpstr>
      <vt:lpstr>Sheltering Resources for Victims of Family Violence with Pets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 Between Animal Abuse and Family Violence:</dc:title>
  <dc:creator>atufo</dc:creator>
  <cp:lastModifiedBy>atufo</cp:lastModifiedBy>
  <cp:revision>346</cp:revision>
  <cp:lastPrinted>2013-09-16T14:09:32Z</cp:lastPrinted>
  <dcterms:created xsi:type="dcterms:W3CDTF">2013-06-14T16:58:11Z</dcterms:created>
  <dcterms:modified xsi:type="dcterms:W3CDTF">2014-09-30T20:32:51Z</dcterms:modified>
</cp:coreProperties>
</file>